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0" r:id="rId3"/>
    <p:sldId id="272" r:id="rId4"/>
    <p:sldId id="281" r:id="rId5"/>
    <p:sldId id="282" r:id="rId6"/>
    <p:sldId id="283" r:id="rId7"/>
    <p:sldId id="284" r:id="rId8"/>
    <p:sldId id="285" r:id="rId9"/>
    <p:sldId id="286" r:id="rId10"/>
    <p:sldId id="368" r:id="rId11"/>
    <p:sldId id="287" r:id="rId12"/>
    <p:sldId id="288" r:id="rId13"/>
    <p:sldId id="289" r:id="rId14"/>
    <p:sldId id="290" r:id="rId15"/>
    <p:sldId id="291" r:id="rId16"/>
    <p:sldId id="292" r:id="rId17"/>
    <p:sldId id="369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7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71" r:id="rId50"/>
    <p:sldId id="372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32" r:id="rId61"/>
    <p:sldId id="333" r:id="rId62"/>
    <p:sldId id="334" r:id="rId63"/>
    <p:sldId id="335" r:id="rId64"/>
    <p:sldId id="336" r:id="rId65"/>
    <p:sldId id="337" r:id="rId66"/>
    <p:sldId id="338" r:id="rId67"/>
    <p:sldId id="339" r:id="rId68"/>
    <p:sldId id="340" r:id="rId69"/>
    <p:sldId id="341" r:id="rId70"/>
    <p:sldId id="342" r:id="rId71"/>
    <p:sldId id="343" r:id="rId72"/>
    <p:sldId id="344" r:id="rId73"/>
    <p:sldId id="345" r:id="rId74"/>
    <p:sldId id="346" r:id="rId75"/>
    <p:sldId id="347" r:id="rId76"/>
    <p:sldId id="348" r:id="rId77"/>
    <p:sldId id="349" r:id="rId78"/>
    <p:sldId id="350" r:id="rId79"/>
    <p:sldId id="351" r:id="rId80"/>
    <p:sldId id="352" r:id="rId81"/>
    <p:sldId id="353" r:id="rId82"/>
    <p:sldId id="354" r:id="rId83"/>
    <p:sldId id="355" r:id="rId84"/>
    <p:sldId id="356" r:id="rId85"/>
    <p:sldId id="357" r:id="rId86"/>
    <p:sldId id="358" r:id="rId87"/>
    <p:sldId id="359" r:id="rId88"/>
    <p:sldId id="360" r:id="rId89"/>
    <p:sldId id="361" r:id="rId90"/>
    <p:sldId id="362" r:id="rId91"/>
    <p:sldId id="374" r:id="rId92"/>
    <p:sldId id="373" r:id="rId93"/>
    <p:sldId id="363" r:id="rId94"/>
    <p:sldId id="364" r:id="rId95"/>
    <p:sldId id="365" r:id="rId96"/>
    <p:sldId id="375" r:id="rId97"/>
    <p:sldId id="376" r:id="rId98"/>
    <p:sldId id="256" r:id="rId99"/>
    <p:sldId id="366" r:id="rId100"/>
    <p:sldId id="367" r:id="rId101"/>
    <p:sldId id="267" r:id="rId10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1" autoAdjust="0"/>
    <p:restoredTop sz="94727" autoAdjust="0"/>
  </p:normalViewPr>
  <p:slideViewPr>
    <p:cSldViewPr>
      <p:cViewPr>
        <p:scale>
          <a:sx n="60" d="100"/>
          <a:sy n="60" d="100"/>
        </p:scale>
        <p:origin x="-1656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3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D838-DC3B-4F96-8674-CB41DE59A5BA}" type="datetimeFigureOut">
              <a:rPr lang="th-TH" smtClean="0"/>
              <a:pPr/>
              <a:t>03/12/57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2D4B-0C61-4118-B869-364C1D1130D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018058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D838-DC3B-4F96-8674-CB41DE59A5BA}" type="datetimeFigureOut">
              <a:rPr lang="th-TH" smtClean="0"/>
              <a:pPr/>
              <a:t>03/12/57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2D4B-0C61-4118-B869-364C1D1130D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8561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D838-DC3B-4F96-8674-CB41DE59A5BA}" type="datetimeFigureOut">
              <a:rPr lang="th-TH" smtClean="0"/>
              <a:pPr/>
              <a:t>03/12/57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2D4B-0C61-4118-B869-364C1D1130D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78188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D838-DC3B-4F96-8674-CB41DE59A5BA}" type="datetimeFigureOut">
              <a:rPr lang="th-TH" smtClean="0"/>
              <a:pPr/>
              <a:t>03/12/57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2D4B-0C61-4118-B869-364C1D1130D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8707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D838-DC3B-4F96-8674-CB41DE59A5BA}" type="datetimeFigureOut">
              <a:rPr lang="th-TH" smtClean="0"/>
              <a:pPr/>
              <a:t>03/12/57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2D4B-0C61-4118-B869-364C1D1130D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8940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D838-DC3B-4F96-8674-CB41DE59A5BA}" type="datetimeFigureOut">
              <a:rPr lang="th-TH" smtClean="0"/>
              <a:pPr/>
              <a:t>03/12/57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2D4B-0C61-4118-B869-364C1D1130D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39353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D838-DC3B-4F96-8674-CB41DE59A5BA}" type="datetimeFigureOut">
              <a:rPr lang="th-TH" smtClean="0"/>
              <a:pPr/>
              <a:t>03/12/57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2D4B-0C61-4118-B869-364C1D1130D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85300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D838-DC3B-4F96-8674-CB41DE59A5BA}" type="datetimeFigureOut">
              <a:rPr lang="th-TH" smtClean="0"/>
              <a:pPr/>
              <a:t>03/12/57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2D4B-0C61-4118-B869-364C1D1130D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90809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D838-DC3B-4F96-8674-CB41DE59A5BA}" type="datetimeFigureOut">
              <a:rPr lang="th-TH" smtClean="0"/>
              <a:pPr/>
              <a:t>03/12/57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2D4B-0C61-4118-B869-364C1D1130D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7488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D838-DC3B-4F96-8674-CB41DE59A5BA}" type="datetimeFigureOut">
              <a:rPr lang="th-TH" smtClean="0"/>
              <a:pPr/>
              <a:t>03/12/57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2D4B-0C61-4118-B869-364C1D1130D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3633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D838-DC3B-4F96-8674-CB41DE59A5BA}" type="datetimeFigureOut">
              <a:rPr lang="th-TH" smtClean="0"/>
              <a:pPr/>
              <a:t>03/12/57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2D4B-0C61-4118-B869-364C1D1130D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50753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1D838-DC3B-4F96-8674-CB41DE59A5BA}" type="datetimeFigureOut">
              <a:rPr lang="th-TH" smtClean="0"/>
              <a:pPr/>
              <a:t>03/12/57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32D4B-0C61-4118-B869-364C1D1130D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02190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gif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th/url?sa=i&amp;rct=j&amp;q=&amp;esrc=s&amp;frm=1&amp;source=images&amp;cd=&amp;docid=mfV0qmTTmWkR5M&amp;tbnid=ZZKj0R_FjnZW8M:&amp;ved=0CAUQjRw&amp;url=http://edinnoteach.blogspot.com/2010/07/blog-post_8589.html&amp;ei=cOUHVJzoLo2yuASHkYHgDg&amp;bvm=bv.74649129,d.c2E&amp;psig=AFQjCNG12tv2rqK7EMtzkoycrjIkTjw4mw&amp;ust=1409890006305612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5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Relationship Id="rId4" Type="http://schemas.microsoft.com/office/2007/relationships/hdphoto" Target="../media/hdphoto1.wdp"/><Relationship Id="rId9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203.157.219.101/pdcmonitor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uact=8&amp;docid=Zt0Bsjm8wZ6eTM&amp;tbnid=KnSeeu9qj3_VGM:&amp;ved=0CAUQjRw&amp;url=http://www.pptback.com/&amp;ei=qM0HVJ-qMNiIuASx54KoBQ&amp;bvm=bv.74649129,d.c2E&amp;psig=AFQjCNG0N2Sh5lIYIPpWa7mbeBn5um3oOQ&amp;ust=14098838796461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th/url?sa=i&amp;rct=j&amp;q=&amp;esrc=s&amp;frm=1&amp;source=images&amp;cd=&amp;cad=rja&amp;uact=8&amp;docid=DfPgVYDC_iySSM&amp;tbnid=rJBLe6QeAtZAIM:&amp;ved=0CAUQjRw&amp;url=http://bps.ops.moph.go.th/strategy/strategy/index.htm&amp;ei=NtIHVIq_IJPhuQT2yID4Bg&amp;bvm=bv.74649129,d.c2E&amp;psig=AFQjCNFIWB1ad3jkfxbuDm7eklPV8XKRyQ&amp;ust=1409885103787152" TargetMode="External"/><Relationship Id="rId4" Type="http://schemas.openxmlformats.org/officeDocument/2006/relationships/hyperlink" Target="http://www.google.co.th/url?sa=i&amp;rct=j&amp;q=&amp;esrc=s&amp;frm=1&amp;source=images&amp;cd=&amp;cad=rja&amp;uact=8&amp;docid=auXaV1hIrgtH8M&amp;tbnid=NtZsowoSPghvbM:&amp;ved=0CAUQjRw&amp;url=http://in.kkh.go.th/main.php?page=announce&amp;r=2099&amp;ei=iNAHVLLaJYKRuATK2YLwCA&amp;bvm=bv.74649129,d.c2E&amp;psig=AFQjCNERJJ-obeQhygWBSblFQ6ArVzJGtg&amp;ust=140988460363028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789" y="1916832"/>
            <a:ext cx="83286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นำเสนอผลการดำเนินงานยุทธศาสตร์ที่ 4 </a:t>
            </a:r>
          </a:p>
          <a:p>
            <a:pPr algn="ctr"/>
            <a:r>
              <a:rPr lang="th-TH" sz="40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อภิบาลระบบ</a:t>
            </a:r>
            <a:endParaRPr lang="en-US" sz="4000" i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4000" b="1" i="1" dirty="0" smtClean="0">
                <a:latin typeface="TH SarabunPSK" pitchFamily="34" charset="-34"/>
                <a:cs typeface="TH SarabunPSK" pitchFamily="34" charset="-34"/>
              </a:rPr>
              <a:t>ข้อมูลข่าวสารเทคโนโลยีสารสนเทศ</a:t>
            </a:r>
            <a:endParaRPr lang="en-US" sz="4000" i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en-US" sz="4000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0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</a:t>
            </a:r>
          </a:p>
          <a:p>
            <a:pPr algn="ctr"/>
            <a:r>
              <a:rPr lang="th-TH" sz="40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น.พ.มนู  ศุกลสกุล</a:t>
            </a:r>
          </a:p>
          <a:p>
            <a:pPr algn="ctr"/>
            <a:r>
              <a:rPr lang="en-US" sz="40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CIO</a:t>
            </a:r>
          </a:p>
        </p:txBody>
      </p:sp>
      <p:pic>
        <p:nvPicPr>
          <p:cNvPr id="2056" name="Picture 8" descr="http://bestanimations.com/Animals/Birds/animatedstorkbird-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75" y="2996952"/>
            <a:ext cx="17621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bestanimations.com/Animals/Birds/animatedstorkbird-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78" y="3000372"/>
            <a:ext cx="17621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182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52400" y="45380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938" y="2222715"/>
            <a:ext cx="88120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ระดับกระทรวงสาธารณสุข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จำนวนทั้งหมด	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21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ต้องจัดเก็บ    	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	17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จัดเก็บในฐานข้อมูล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 43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แฟ้ม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 	 8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Key In			 1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วิธีพิเศษ	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	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9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		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xmlns="" val="92819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222207" y="929372"/>
            <a:ext cx="7371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สรุปการใช้จ่ายงบประมาณการดำเนินงาน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Data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7306703"/>
              </p:ext>
            </p:extLst>
          </p:nvPr>
        </p:nvGraphicFramePr>
        <p:xfrm>
          <a:off x="222206" y="2564904"/>
          <a:ext cx="8742284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1842"/>
                <a:gridCol w="1440160"/>
                <a:gridCol w="1296144"/>
                <a:gridCol w="12241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งบที่ได้รับ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เบิกจ่าย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พัฒนาระบบสารสนเทศเขตบริการสุขภาพที่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6,000,000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1,832,000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459,000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จัดทำ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Website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เขตบริการสุขภาพที่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98,000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พัฒนาระบบ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Cloud 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3,161,000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พัฒนาระบบงานโรงพยาบาล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JHOS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450,000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2207" y="5373216"/>
            <a:ext cx="7950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งบประมาณที่เหลือ กันไว้สำหรับเช่าเครือข่าย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Internet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18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043608" y="-652433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AutoShape 2" descr="data:image/jpeg;base64,/9j/4AAQSkZJRgABAQAAAQABAAD/2wCEAAkGBxQREhUUEhQVFBQWFRgVFRQXFxUVFxQUFBUWFxQUFxQYHCogGBwlHBUVITEhJSkrLi4uFx8zODMtNygtLisBCgoKDg0OGhAQGywkHCQsLCwsLCwsLCwsLCwsLCwsLCwsLCwsLCwsLCwsLCwsLCwsLCwsLCwsLCwsLCwsLCwsLP/AABEIAMIBAwMBEQACEQEDEQH/xAAcAAEAAgMBAQEAAAAAAAAAAAAAAwUBAgQGBwj/xABNEAABAwEEAwgNCAkEAwEAAAABAAIDEQQFEiExQVEGBxMiYXGR0RQzUlSBgpKTobGz0/AVFyMlMmJzg0JDU3SytMHS4SQ1RHJjwsMW/8QAGwEBAAMBAQEBAAAAAAAAAAAAAAECAwQFBgf/xAA4EQACAQIEAwQJAwQCAwAAAAAAAQIDEQQSITFBUZEFE2GxFBUiMnGBodHwI1JyBkLB4RYkM6Lx/9oADAMBAAIRAxEAPwD621ooMhoXCbh1Bp9WnkAUgjeDTU3wAnpOXo8Kh6IEt2j6Q5k8U6Sdo1LSg7tlamxarqMggCAIAgCAIAgCAIAgCAIAgCAIAgCAIAgCAIAgCAIAgCAIAgKpujwLiNzDRr6OQIDSVypJlkS3d2zxD62rXD7spV2LRdZiEAQBAEAQBAEAQBAEAQBAEAQBAEAQBAEAQBAEAQBAEAQBAEBTh4pp1BcN0bmHSbMlRyLWNFUk6Lu7Z4h9bV0YfdmdXYtF1mIQBAEAQBAEAQBAEB5i/nWplogbHacDJ5XR4eCY7gw2zyy1DjmamLX3Sq73ReNrO6OW0bq32aW0slimnZZxG6SWNkYEUZhY58j8Thiz4R2FoJAHNVcnJdKxY3xum7HL6Wa0SsiYJJZWNZgYwgnLG5pkIaCSGA058kciqjfia3rurbDI+NkE9odHE2Z/BCOjYn46Oq97aniO4ozRslQvxI7RunbFPJjd9ALLZpYgG1fJJaJbS0MYNLnOEbAG8/KmYKDa8S1t17thjjklY9oe+KMg4SY3TODG8JR1AA5zQSCdOsZqblUr6I4LZurjZI6Jkcs0olMQjYGVe5sbJJHNc5wGFgkYHEkZkAVKZiVB7k937o45hFRsjHSSyQljwA6KWJrnPZJQ0GTciKg1B0GqXDi0d9itrZTIGgjg5DG6tM3NAJIodHGCm5DVjqQgIAgCAIAgCAIAgCApB8eheajpZqSoJMY+dWsRc6bsdWQ/9D6wt8PuylTYtV1GIQBAEAQBAEAQBAEBW3nd7pZbK8EAQTOkcDpIdBLFQeGQHwKGrlk7Jo4bxuJ8jLwYHNHZcZYw58QmzCGrvCK5KLbkqVmvAot0m4uW0yTHDZpOFjayOWcOe+yUjDHCKOmHNwx4qgguNa0AUOLZeM0rHobPdDw6ZxLfpbPFCKVydG2UOPN9IOhTYzzbFXPuJbM7FMQS2xQ2aN7ftRTQukdwzK5VBcwg6RhO1MpZVGup27o34bvey2YnOfDwbzBHI8ulcwgOjY0Et4wqK5A0z1qXtqRH3tCuu3c9aIobJMwxutcYldO2QlrZXWwtktHHaDhcHtbQ0Io2lBqizsWc021wJ/kG1MbHK10TrSLVJaZGHE2J3CxOh4NrqFzcLSyjqGpboFcliMy24Ftuau+WFknDua+SSZ8pLAQ0Y8NGAHOgpTloFKVismnsW6kqEAQBAEAQBAEAQBAURNM/jmXmrc6mR5k5eE7OQK70KmeBG09NPVkqXZNjputlJDnXiH1hdGH3ZnU2LddRkEAQBAEAQBAEAQBAEAQBAEAQGEBlAEAQBAEAQBAEAQBAEAQBAUEp0c/9CvNR1MxFkNtSajXzjqU35lSRuejP+nONIUNE3Oi7u2eIfW1b4fdlKmxaLrMQgCA+LXjvg25k0rGyMwslkY36Nv2Wvc0Z8wC6lSjY9KOFg4pkTd8W3/tGebYp7mJdYOmSt3wbd+0Z5tvUncxLLB0vE6ot3ltP6xvm29Sh0omscBRe6fU7G7s7Wf02+Q3qVO7ibrsyhyfUkG7C1923yG9SjJEt6rocn1Mjdfa+7b5DepMkR6rw/J9Tc7rbV3bfIb1JkiW9VYfk+pg7rrX3bfIapyRI9V4fk+oG661923yG9SZIkeq8PyfUx/8ArrX3bfIb1KckR6rocn1Nhuttfdt8hvUocIk+q8PyfUO3W2vu2+Q3qUZEH2Xh+T6kT92Fr7tvkNVlTiVfZlBcH1NDuytndt8hvUrd3Ep6to8n1MjdlbO7b5DepQ6cSV2bQ5PqDuytfdt8hvUoyRJ9WUOT6kT921sH6bfIapVOJR9nUOT6kLt3Nt/aN82zqTu4lPV9Hk+pBJu/tw/WM821T3USjwVJcH1IH74dv/aM82xT3MTJ4OmRHfGt/wC0Z5tqd1Ej0SmXG4rdvbLTboYZXsMb8eIBjWnixPcMxytCpOnFRujGth4Rg2j6wuc4QgCAoZG1C81HURwyaujqUAlcwHSPjnRMWOi7R9JpJ4h0knWNq6cO7tmVRFquoyCAID85Xw3/AFM/48vtHLti9F8Ee7CPsL4LyIGtVjVRJ2NQskdMKhmsSzs+aykdcDqEapc1sC1SmLErW5ISZwJchmoYpuRYYFNxY2DFBKMFqEkUjFKZm0RFitcrYzgVLlspq9qJkNHM9qtcyaOeUKyKSOSQKxjJHO5iGeUge1CjRf72w+s7P+b7CRUq+6zkxK/Tf5xPvIXIeUEAQFGvMOoikhrmMj6ClrkkWB41HwOy9aizB2XOwiQk9weXWF04Zasyq7F0usxCAID86X06lon/AB5faOXRGVkfR04+xH4LyI4wtLmiiTsaly6ROxqXLJHdZzRZyN4FizMLI6EZLVZMG8YS5DNg1CLghTcm5rRLi5sAlyLmCFFySJzVNwYDEbIsMKrcsQyhWRSSOZ4VjNo5pQrJmUkczmKbmbiQyNUlGjme1DJov97hv1lZ/wA32EipU905cUv0pfLzPui5jxggCAo15h1BAEB0Xd2zxD6wujD7szq7FousxCAID4Dftnb2RLhH6ySvOZHEq0G+J9dGK7uFv2ryORjKLVMjKSsCm5ZRL2KwjgGvcacfM68JGYr4utcsq1ptEq+fKuRz2prWvIjNW5UNQa5Amhpo6ltTk5Ruy0L2uzos0iiR0LY7QFW5FwApuRc3LVKZCZghTcXMEJcm5kBLkGpQlEZCXLGwalxc1eFARzvClCxzSBWTKNHM9qtcysQPCXKtED2q1zNohc1LmbiXu9436xs/5nsJFSexyYxfoy+Xmj7esDwggCAo15h1BAEB0Xd2zxD62row+7M6uxaLrMQgCA+FX3d7xaJXNJzlkNNIPHcfAuVYizsz7mjSjKjBp65V5FTFNVxBBBGorrjO6MmtWrHQXhuZV7i1jWe9XMDo3HE0jIHMNxCngyJOSycVJ3RWUlC99zjui3ccNe84SKCtTSn2abBSq0fsq5jRqNysX8NobjcwEEt0kGoPKDrVc11c7ISV7FrZ5KqjLTViUqLlCVuhLlHuS9jEtxdVedO8S0M+9SllIXtppVlI1TT2MUU5gaPU3LI1AU3LXNqKtytyGQqbmiIJFKZJzvCm5Vq5BIFNyjRzvarXM2iF4S5SxC8Jcq0Xm99/uMH5nsZFEnocOOX6Evl5o+2BZHz4QBAUa8w6ggCA6Lu7Z4h9YXRh92Z1di0XWYhAEB8mt8n0sv4j/wCIrglBZmfb0I/pQfgvIrLRZQTWgrtWkZWOnRqxXT2Wi3UzOVM85PG7Ga1yOvYtlLQ8+VKTnqRTRFlOXMFTGVzOrRcGaMkIIIJqNBroV7mSzJ3uehurdAW0a5taCla5+FYzjxR30a+a0ZHrIpcTQ4aCKrnUrmzWtieB+dFNyk1pc64QDkSqSfFHPNtaoitEBbp1KVUuXpzUtiJzdispl0+ZA8q1zVIyxS5EMPcouEjne5WuaxRA5ynMWsaOKXDRA9WTKNED1OYq4kL0uUaIHqbmbRd73w+sYPzPYyI3ocHaC/Ql8vNH2tVPnAgCAo15h1BAEB0Xd2zxD62row+7M6uxaLrMQgCA+RW/t0n4j/4ivPk3mZ9zh/8Aww/ivIhqouakUkdVdSLp8yvtVmJDg0CpGg0HQToKtn4sloo23bJKXN4rODFXuecLWN2ucAaDPmXVTaaujy8bXjBJT34W1NJbhmaJi5oHAdsGKuXE4zSOKRSRh05g5VoabWZwRxNGTik/e2J7HckmLPAGiNkrnknC1koLm4jSoNAdWVDqFVWSextSxdGLvru1a2t1vxPZQ2TB9GHAyZuIqKHig8U1ocml3KCKLjp053aZ0y7QpuKqu+Ta9vG2vz0JHwuaxrzQB1C2pALgdBA1+DRrotMjtcn02lKo6avdeGmm/wCWOguc06P0cezigEnI56q7cthUqFrxa4HDVrxqRjOErJSyteLNzKX55OqaVrmCBXMHkNVnGi2lYvLFUaV1K6yq+26vbT5m0WJ4OEV06RSgAq7M8UZZ0qDyKI0ZSV0KuLoUpWnf8+v0t4nP2I45ihGefNn4VV5o2e6bsbQ7Rou61TSvr9ehlkBJLRmQ7DsBdoDa6AdlSK6lqoSKy7RoqKk72av8vzkRRwOfow6aAFwaXE1AAroJIoK0qchrUxhJmtTtChSdnrxdley38tfgRthPBOkfGSyuTsbYyaGhbUsOsUoDXM5HSNYr2dUc+Ir3xEY0p6tWtZta7Pfxv+WOd1ne5zcmgy1LQOK0ayANQFR1lQ4tv4nTTx1ClRlq33dr3WvK+/5yOLFVUvY9O1zDiozEWIXvVrlWQPcpuUaIHlTczaL3e+/3GD8z2MilM4e0Y/8AWl8vNH2pSfLBAEBRrzDqCAIDou7tniH1tXRh92Z1di0XWYhAEB8btMn00ta9tk5P03LyJylnZ97Sj+jC37V5IziRSJsYV7kmj2VVlIlOxCW4KuLS5pa9hwta5zccUjGuANNHCHQRkTzLajXUJ67M4O0cI8TBKHvJprW2l9V5FNJeMLprU55kY2WBsDTwYc7iiIFzmh+XajlU/aXd3id2jyfQa1OFKNk3GTk9fG9jM16RvbKyPHxrLFZ2Oc0NxOhLCXFoccIOF1Mz6VEqiV/gbUezqjdNu11OUnrwfA2jvtvZTJTjETWNaRQVJbZ+CrhroxejNRnjnzF/QK/oMqOl27+HvXJbuvoNge01Mry3MNAbxSDV2eZpXQNY5Vk2lCS5nbPCTq4unUVskb/HVWsXt320PYA1pJEPBuJ1OdUVaAdFCczr1KssTBdLHn1+za8Jt6ZXUzpeHD/4SxWoMYSQateeUVw4aaanSs6eJhFJPn/hk47AVcRXvDZxS/8Aa/8Ag0jvhtWDC4EYxkB+m0jLjayRXw8ytSr04xV+FzPE9j4luclazyvflbT84HVZasGF3Ge44zpw0Ao5uo1y0LGlXgqaUuErk4zDSq1nUp6Ry5fj+czRlqaDxw4fSmUYQ06SCW1J4v2R8DPo9Ijw53+RnPsyrJK1n7GXfZ8/HQqrRfNHRs41GTcK/IcWPFE8gOP3mOyy1K0K6sm3x+h0vsmbctFrTSX8krX6FfYLe1r7Q93CHhGva0imENkJAxZgCnF26Crd7FX8b2N6uBrSVGKtaLi2/hbbwLWyXjCxsT3F4wY3UDG0djPFo4vFNAzprUQqxSjzRji8FXqTrqKVqmXW+2XwtxK6OUYQQa/4WN3c99WsaPlqpRDIiVN7FbGuEpnHdsw4KuYnIX24Bn1hAfxPYyK9OV5WPP7WhbCTfw80fZgtz40IAgKNeYdQQBAdF3ds8Q+tq6MPuzOqWi6zEIAgPid5P+nl/Fk/jcvHn7z+L82foeHj+jD+K8kRMl5VQ0cCZkym5m4EvCqcxTKzDipzE2Ky87Ax7ScPG1Ea+tXjVcXvoWUc2jPKSNLCWnSDRd6kpK5g4uLsYLydKnQn2uJLZ30VJ6m1JWZ6u4bRSuRILTWmnnXnVzTF080U76mDC5pFaguzprzOsac1XOmi2eDTtwLQ3UMIq4Y650NMvCNKpnfDY4/S3m0XsnLapZoXUc1xY3QSCQa7XBaQcZK/E1pxpVY3i9Wai9GF3FOKuQZnXFQcmQqrOM7Fe4laz6lfNM1r3seah32icgTWuEa6DbyLSCckmjo3im9OR0uhhLeKdIrUUI11rqp1KqlO+pVSm90rHmrXRr8LXYtQcM+YBd0G3G7RzztmyonumOQVNOKdZ2jYPjQoqVIjD0qivm2ZZsYNaxc+R1qBMGhZ5mWympIU5hYjc4KbixdbgX1vCD8z2Mi2pe8jy+2H/wBOfy80fZwus+ICAICjXmHUEAQHRd3bPEPraujD7szq7FousxCAID4Tejvp5vxZPaOXizbzP4vzZ+k4ZfoU/wCMfJHMwUFKk85r6VVs2samysOZrX/s5T3kkVaJIIGs+yXDxiR0FRKbluVsdYlVLlMoxo2MpxWqyipeAC7VXQtI1H7r2Lo81M4lxJ07F6EWkrGU4tyMxDNRKSsXp09T2O5iItq6lBTIkgA9JzXmYiabsZY+UcqiX0NlIc6QsxF1BxT9kZVGKpoa6yudzvoeZOqnFU1K1ufHyFqs4DcTRKCONhJBBFeMGuAypy6UU9d0KVRuWVuLW17Ffa3umiGTmilaGpxHLDU05/QrqShI66UY0am6f+DzNos8jTmBXRpGXPTQu2FSDR6sZxkrxOC8KZU5TXOnMCdP+V00Zb3MK60RzyWlzg1jSabPva1rGKTcpHNUk2koCxQOxgkHIivPVRUqRy2K0MPPPmlwLwy7VyXXA9DKY7JCmzBg2hTYgjfaESIbOd9pV0jOUi+3uZq3lZxt4X2Eq3pL2jye13/1J/LzR91C6T4wIAgKNeYdQQBAdF3ds8Q+tq6MPuzOrsWi6zEIAgPzzetppaJx/wCeX2jl5M4+0/i/M/S8LK9Cn/GPkiJtqWWU6LIlbaFDiRlNxOq2GQ2E6ixGQ2EygjIZ4VQRkInRMJqWtrtoFOeS0uTZokZEzuW9AVHOXMhtnbBJQU1bBksmznnC+vE7YZqGuH0lUcjmnTurX8iWa1Eh1SQXZVFSdOebqkcyqrIzjQUWrapfnAr5J3NADTXlJp0rVNN6nXGnGTvJFNLG7ESTUnTTQSdu1dcaiskdyy2SRzWqzVAxOpQUoATTmGpa06tnoisoKRpZmNaDhaS4ayNJ5NivOUn7z0KwhGK0RiNzm5k6dI0ZqXlexdJpamHTjWVZRZRyjzNDaRqKlRZTPEjfalbIUdVED7Vyq6gYSrELrQrqJhKuuZ6beulretm/N/l5VpBanm9pVVLDSXw80foVanywQBAUa8w6ggCA6Lu7Z4h9bV0YfdmdXYtF1mIQBAfmC+rc02u0AOFRaJhSudRK7UuGVNps+4wOPoypQipK6SVuOiIWzqmU9NVDcWlVyF+8JBaiquBbvDdtrUOBdTRK21qmQumiVtpVHAta5K2dZuIykrZwNazcWZSst2dEVpbrcOkLGUJcjnnKCW66ndZ71sze2WiFvO9teitVTuK8vdg38jzMRi6cP7l1Rm0X1ZD9i0wnxw3+Kin0bEreDMqOOpN6yXVHDNaAc2kOG0EEdKmMWn7Wh7VHLJXRwS2pdUYXOpQSOSa20XRCkmVlNRRyvvJdCoHNLGJcDnlt5K0jRSOapjnyOV1oK2UEcE8VIjdMVdROWWIkzThSpyoxdeQMqZR6Q2amRTYo6rZ6zemf9b2X87+WmUpHLip3pP5eZ+kVJ5AQBAUa8w6ggCA6Lu7Z4h9bV0YfdmdXYtF1mIQBAfjjdUf9da/3qf2r0BXttDxoc4eEqMqNo4irHabXzYbaHjQ5w8JTKuQjia0fdm182StvCQfpn0H1qvdx5G8e0sVHaoyVt7Sj9KvgHUodKHI3j2zjF/f1SJBfcn3eg9ar3EDZdvYtft6f7Nxfsv3eg9ah4eBdf1Di1+3o/uQT3rK/S8gbBxR6FaNGEdkcdftXF1veqNLktF9PuchNdOfOtTgbu7vUxkpuxobAqCbiqC5JZ7Q6M1Y4tPIadO1VlCM1aSuaUsRUovNTk0/A6jfc5/WHyWdSyWGpL+07/XeOv/5PovsbtvuTXhd4KH0FT6PBbG8f6hxS0lZ/K3kRy3k533ebrWkaaRz1+1q1V3Xs/A07Ld3XqVsqMfT6/wC7yNuzXchTIi6x9S2tmOzDsHpU5Sjxs3wRg2s7AlkVeLkzHZR5EsiPSpGOySliPSJHsN56Ym+bIOWb+WmRoznVlJWZ+nlBgEAQFGvMOoIAgOi7u2eIfW1dGH3ZnV2LRdZiEAQH5F3TXVI62WojDQ2mY6dsruRZOtE9OHZNecVJWs1fcrvkWXa3pPUo7+Jf1LiOcev+jPyJL93pPUnfx8R6kxHOPX/Rn5Dk2s6T1J38fEsuw8Tzj1f2MfIkm1nSepO/iPUeJ5x6v7GDc0m1vSepO+iPUmJ5x6v7D5Hk2t6T1Ke+iR6kxHOPV/Yx8kv2t6T1J3sR6lxHOPV/Y2bc8n3ek9SOtFFl2HiXxj1f2OqHc1M7QY/KP9qxljKcd7/nzNV/TuLavePV/YlG5OfbH5Tv7VT1hS8fp9x/x3Fc49X9jJ3JWjbH5Tv7U9YUfH8+Y/49iucer+xodyk+2Pynf2qVj6T5/nzJ/wCOYvnHq/sQv3PTDWzyj1LVYmDKv+n8Wt3Hq/sRPuSQaSzpPUrqtFmUuw8THdx6v7GnyRJtb0nqVu8Rn6or811f2MfJT9rek9Sd4ivqusuKM/Jkm1vSepT3hHq2tzRn5Nk2t6T1J3iHq6tzX1MG7ZNrek9Sd4R6vq80am7X7W9J6kzlXgKvNGPk9+1vSepMxV4Gp4Hsd56yObfFkJpT6bb3tNyKb3M6mGnCLkz9OqTnCAICjXmHUEAQHRd3bPEPraujD7szq7FousxCAID8uX+R2Vaf3iXT+K5cUlqfZYapFUY35LyONrgoynSqqNsYTKHXSM8IoyllXNXTKVAiWIsaGdT3ZT0vga8KpyELE3W4xKcg7/iSMcocDWFct7um1Lir0j0qVTMrHd2RTr/yuZ0Ll7o2kn5+g5+FVjRROxzzWqgzB6D1LaFBN7lZVFBXZWyzVK7Y07I5Z4jU5J31WsY2OStXb4EVVpY5nWfIjLlaxzSq67AOSxXvQXpYq6tjGNTYq6poZEsVdU0Mimxk6p6vemd9b2X87+WmVluc2Jnem/zifpJWPLCAICjXmHUEAQHRd3bPEPraujD7szq7FousxCAID8r7oSey7T+8Te1cuXmfT0m+7hbkvI4TyUUXNmmtVYfGuim6Iyt6s2xfGhDVNtWNC5SUzPaxo52eg+CilGc2k7JP5GGlSUi9SQFQapokYVDNqe+52RE0y07aVp0FYytxO2Lklpq/hfyZZQkjk5NvOc1xz1PQjdB8lK0r0F1OnQijm3Dlba5zTNNK5mudBo5ltBq9tEY1Iu2ZXZxyfGa3izkqQtqzmmPP6fQtYvmcVa72RET8aVc5brZowVJVpI1J5EM20ak/FQpMm0ghOj2NPD/VTczS13MEoVb6nrN6T/d7Lzzfy0ysjnr+4z9KqTgCAICjXmHUEAQHRd3bPEPraujD7szq7FousxCAID8qboD/AKu0/vE3tXLle7PpcN7kW+S8ivy5ekj+qm5dxi3s+pluXxVL3EYyS3/yM9voU6C07+HwMUUNloxtqaFylIzlN3sjBcQrGbk4vYkDlFjZTVrs2a/XmeanWoLKavdXfzOyzOpnhPxsosp66XO+j7KzKL/PgdLp9Z0V1sqR4Sse7V7LzOiVbTM9v43fUmNpyq0HPkd/VZKk72k/I6O+Tjmgnr4Mgmlrqc3lA08i1hHL4mdWebR3j4pHLK7JbRRyVZJLVeZzPd8ZrVeJwTs/d06kWPaVexy59dWYJUlHcDwIRoCUuHtoaV+M1JldpGHIiJEbmqbmcocT1u9Cz64sn538tMpMKsVlbP0ypOMIAgKNeYdQQBAdF3ds8Q+tq6MPuzOrsWi6zEIAgPI2ne0u2R7nvs5Lnuc9x4acVc4lzjQPoMyVXJE6Y4utFWUtCP5rrr73d5+0e8Ud3HkS8bX/AHGBvW3X3ufP2j3iZIkLGVl/cBvW3X3ufP2j3inIgsZWW0jJ3rbrP/HPnrR7xQoRJlja8t5D5rrr72PnrR7xO7iPTa/P6Ix81l197Hz1o94pyIr6XWve4+ay6+93eftHvEyoPFVXxMDeruvvY+ftHvEcUwsVVXEmbvaXaNEDh+daPeKjowe6OiPamKh7s7fJfYHe1u79g7z9o94ncw5B9q4t/wB7MDe0u0CnY589Of8A3UulDkI9qYpK2f6L7B29pdpFDZzTZws/96hUYLW3mJdq4qSs5fRfYw7exu06bOfPWj3ilUoopLtDES3l9F9jQ71t1n/ju8/aPeK2VGbxdZ6tmjt6i6jpsx8/aPeKbGbrTe5t81d197Hz9p94mVFvSalrXHzVXV3sfP2n3iZUR39TmPmruvvZ3n7T7xRlRPpNXmPmquvvZ3n7T7xTlRXv6nMwd6m6u9neftPvEsQ6s3xMfNPdXex8/aT/APRLEd5Lmdtzb3l32SZk9ngLJWVwu4Wd1MTXMdxXPIPFcRmNaWIc21ZnqVJUIAgKNeYdQQBAdF3ds8Q+tq6MPuzOrsWi6zEIAgCAIAgCAIAgCAIAgCAIAgCAIAgCAIAgCAIAgCAIAgCAICjXmHUEAQHTd3bD/wBT6wujD7szqlmusxCAIAgCAIAgCAIAgCAIAgCAIAgCAIAgCAIAgCAIAgCAIAgCA//Z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52400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1835696" y="2132856"/>
            <a:ext cx="58487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จบการนำเสนอ</a:t>
            </a:r>
          </a:p>
          <a:p>
            <a:pPr algn="ctr"/>
            <a:endParaRPr lang="th-TH" sz="4000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0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สวัสดีครับ</a:t>
            </a:r>
            <a:endParaRPr lang="th-TH" sz="40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37" name="Picture 13" descr="http://upload.wikimedia.org/wikipedia/commons/e/e3/Animhorse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19473"/>
            <a:ext cx="2924175" cy="219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581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8433" y="1423290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ระดับเขตบริการสุขภาพ  (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35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 จัดเก็บ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24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2030645"/>
              </p:ext>
            </p:extLst>
          </p:nvPr>
        </p:nvGraphicFramePr>
        <p:xfrm>
          <a:off x="178433" y="2204864"/>
          <a:ext cx="8823972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1.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MCH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Board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ระดับจังหวัด มีกลไกในการเฝ้าระวังและแก้ปัญหาสุขภาพอนามัยแม่และเด็ก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ศูนย์เด็กเล็กคุณภาพ ร้อยละ 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จำนวนโรงเรียนที่เข้าร่วมโครงการโรงเรียนส่งเสริมสุขภาพ ร้อยละ 95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โรงเรียนที่ดำเนินกิจกรรมผ่านเกณฑ์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KPI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ระดับจังหวัด ทุกด้าน ร้อยละ 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การเสียชีวิตจากการจมน้ำของเด็ก (อายุต่ำกว่า 15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ปี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ลดลงตามเกณฑ์ในแต่ละพื้นที่เสี่ยง 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933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8433" y="1456986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2.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ระดับเขตบริการสุขภาพ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1554564"/>
              </p:ext>
            </p:extLst>
          </p:nvPr>
        </p:nvGraphicFramePr>
        <p:xfrm>
          <a:off x="166549" y="2276872"/>
          <a:ext cx="882397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ละของการ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ตั้งครรภ์ซ้ำใน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วัยรุ่น อายุ 15 - 19 ปี (ไม่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เกิน</a:t>
                      </a:r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ร้อย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ละ 10)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ร้อยละของเด็กและเยาวชนอายุ 15 - 24 ปี ที่มีการ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ป้องกัน 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ตนเอง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โดยใช้ถุงยางอนามัย เมื่อมีเพศสัมพันธ์ครั้งล่าสุด (ร้อยละ 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67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ร้อย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ละของผู้สูบบุหรี ในวัยรุ่นอายุ 15 - 18 ปี ไม่เกินร้อยละ 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ตายจากอุบัติเหตุทางถนนในเขตสุขภาพลดลง (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ลดลง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ร้อย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ละ 14 จากค่าตั้งต้น 3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yrs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median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53-55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6403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8433" y="1423290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ระดับเขตบริการสุขภาพ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0261440"/>
              </p:ext>
            </p:extLst>
          </p:nvPr>
        </p:nvGraphicFramePr>
        <p:xfrm>
          <a:off x="152400" y="1946510"/>
          <a:ext cx="8823972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ร้อยละของผู้ป่วยโรคเบาหวาน/ความดันโลหิตสูงที่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ควบคุม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ระดับ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น้ำตาล/ความดันโลหิตได้ดี (ไม่น้อยกว่าร้อยละ 40 และ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  <a:p>
                      <a:pPr algn="l" fontAlgn="t"/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อัตราป่วยรายใหม่จากโรคโรคเบาหวานและความดัน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โลหิต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สูง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(ลดลง)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ความชุกของพฤติกรรมเสี่ยงลดลง (ดื่มเหล้า สูบบุหรี่ 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บริโภค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ผัก ผลไม้น้อย ออกกำลังกายไม่เพียงพอ ขี่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มอเตอร์ไซค์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ไม่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สวมหมวกนิรภัย เมาแล้วขับ)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มีระบบการดูแลผู้สูงอายุระยะยาว (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Long Term Care ) 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ด้าน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สุขภาพ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1007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8433" y="1423290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ระดับเขตบริการสุขภาพ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686017"/>
              </p:ext>
            </p:extLst>
          </p:nvPr>
        </p:nvGraphicFramePr>
        <p:xfrm>
          <a:off x="152400" y="1946510"/>
          <a:ext cx="8823972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80 ของจังหวัดในเขตบริการสุขภาพมี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ดำเนินงาน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ในการบูรณาการระบบดูแลสุขภาพคนพิการ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ทางการ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เคลื่อนไหว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 ผู้ป่วยโรคหลอดเลือดสมองที่พ้นระยะวิกฤติ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ผ่าน </a:t>
                      </a:r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เกณฑ์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 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ละของสถานบริการมีการปรับสภาพแวดล้อม มี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สิ่ง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อำนวย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ความสะดวกให้คนพิการ/ ผู้สูงอายุเข้าถึงและ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ประโยชน์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คนพิ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การทุกประเภทมีคุณภาพชีวิตที่ดีขึ้น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80 ของอำเภอควบคุมโรคเข้มแข็งแบบยั้งยืนภายใต้ 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ระบบสุขภาพอำเภอ (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DHS)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334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8433" y="1190983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ระดับเขตบริการสุขภาพ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5779968"/>
              </p:ext>
            </p:extLst>
          </p:nvPr>
        </p:nvGraphicFramePr>
        <p:xfrm>
          <a:off x="152400" y="1652648"/>
          <a:ext cx="8823972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60 ของอำเภอชายแดนดำเนินการ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พัฒนาการ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สาธารณสุข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ชายแดนและช่องทางเข้าออกระหว่างประเทศ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ตาม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กรอบ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IHR 2005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19.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ระดับความสำเร็จของการดำเนินงานคุ้มครองผู้บริโภคด้าน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ผลิตภัณฑ์และบริการสุขภา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50 ของเทศบาลทุกระดับมีระบบบริการ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อนามัย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สิ่งแวดล้อมได้มาตรฐาน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เขตสุขภาพมีระบบฐานข้อมูลสถานการณ์ด้าน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สิ่งแวดล้อม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และ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สุขภาพ ระบบเฝูาระวังด้านสิ่งแวดล้อมและสุขภาพ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100 ของ รพ.สธ. มีการจัดการมูลฝอย ติดเชื้อ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ตาม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กฎหมาย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1445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7993" y="1391038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ระดับเขตบริการสุขภาพ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9058061"/>
              </p:ext>
            </p:extLst>
          </p:nvPr>
        </p:nvGraphicFramePr>
        <p:xfrm>
          <a:off x="178433" y="2204864"/>
          <a:ext cx="8823972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ระดับความสำเร็จในการวางแผนกำลังคน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ระดับความสำเร็จของการพัฒนาบุคลากรด้านบริหาร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บริการ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6608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52400" y="45380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938" y="2222715"/>
            <a:ext cx="88120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2.   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ระดับเขตบริการสุขภาพ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จำนวนทั้งหมด	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35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ต้องจัดเก็บ    	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	24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จัดเก็บในฐานข้อมูล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 43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แฟ้ม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 	 6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Key In			 4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วิธีพิเศษ	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14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		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49902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8433" y="1129428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ระดับจังหวัด (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40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 จัดเก็บ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37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ตัว)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9116828"/>
              </p:ext>
            </p:extLst>
          </p:nvPr>
        </p:nvGraphicFramePr>
        <p:xfrm>
          <a:off x="178433" y="1554480"/>
          <a:ext cx="8823972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เด็กแรกเกิด - ต่ำกว่า 6 เดือน กินนมแม่ ร้อยละ 50 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ละของหญิงตั้งครรภ์ได้รับการฝากครรภ์ครั้งแรกเมื่อ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อายุ</a:t>
                      </a:r>
                    </a:p>
                    <a:p>
                      <a:pPr algn="l" fontAlgn="t"/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ครรภ์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≤ 12 สัปดาห์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ร้อยละเด็กอายุ 18, 30 เดือน ได้รับการคัดกรอง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พัฒนาการ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ทุก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โรงเรียนจัดกิจกรรมส่งเสริมสุขภาพช่องปากและนักเรียน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โรงเรียน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ได้รับบริการทันตกรรมป้องกันและตามความจำเป็น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ร้อยละของเด็กวัยเรียน (6-14 ปี) มีส่วนสูงระดับดี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รูปร่าง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สมส่วน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เด็ก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ป.1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ทุกคนได้รับการตรวจสายตาและการได้ยินโดย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ละ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 ของเด็กที่มีปัญหาได้รับการช่วยเหลือแก้ไข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0648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8433" y="1190983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ระดับจังหวัด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0522735"/>
              </p:ext>
            </p:extLst>
          </p:nvPr>
        </p:nvGraphicFramePr>
        <p:xfrm>
          <a:off x="178874" y="1772816"/>
          <a:ext cx="8823972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จำนวนการเสียชีวิตจากการจมน้ำของเด็ก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สัดส่วนของสถานศึกษาที่ได้รับการตรวจว่าไม่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มีการกระทำ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ผิด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กฎหมายควบคุมเครื่องดื่ม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แอลกอฮอล์ใน </a:t>
                      </a:r>
                    </a:p>
                    <a:p>
                      <a:pPr algn="l" fontAlgn="t"/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สถานศึกษา ร้อยละ 90</a:t>
                      </a:r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นอกสถานศึกษา ร้อยละ 50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ร้อยละของโรงเรียนที่มีการสอนเรื่องเพศศึกษา/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พฤติกรรม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เสี่ยง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ในโรงเรียนตามเกณฑ์ ปี 2558 : ไม่น้อยกว่าร้อยละ 20               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ปี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2559 : ไม่น้อยกว่าร้อยละ 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ร้อยละของผู้บาดเจ็บจากอุบัติเหตุทางถนนที่ รับไว้รักษา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โรงพยาบาล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A, S, M1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ที่มีค่า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Ps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0.75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และรอด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ชีวิต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หลัง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การดูแล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รักษา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4881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453807"/>
            <a:ext cx="7379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Data center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9904" y="1571612"/>
            <a:ext cx="88840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Hardware </a:t>
            </a:r>
            <a:r>
              <a:rPr lang="th-TH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ของจังหวัดในเขตบริการสุขภาพที่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</a:p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Hardware Data Center </a:t>
            </a:r>
            <a:r>
              <a:rPr lang="th-TH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Clound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เขตบริการสุขภาพที่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</a:p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- Server Data Center </a:t>
            </a:r>
            <a:r>
              <a:rPr lang="th-TH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เขตบริการสุขภาพที่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Server Data Center </a:t>
            </a:r>
            <a:r>
              <a:rPr lang="th-TH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</a:t>
            </a:r>
          </a:p>
          <a:p>
            <a:r>
              <a:rPr lang="th-TH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ได้ดำเนินการจัดหา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Hardware </a:t>
            </a:r>
            <a:r>
              <a:rPr lang="th-TH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 รวมทั้ง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Server </a:t>
            </a:r>
            <a:r>
              <a:rPr lang="th-TH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ระดับจังหวัด และใช้ได้แล้วในทุกจังหวัดของเขตบริการสุขภาพที่ 11</a:t>
            </a:r>
          </a:p>
          <a:p>
            <a:r>
              <a:rPr lang="th-TH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Server Data Center </a:t>
            </a:r>
            <a:r>
              <a:rPr lang="th-TH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ระดับเขต กำลังรอส่งมอบของ เพื่อดำเนินการต่อไป</a:t>
            </a:r>
          </a:p>
          <a:p>
            <a:r>
              <a:rPr lang="th-TH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endParaRPr lang="th-TH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715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8433" y="1190983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ระดับจังหวัด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2045322"/>
              </p:ext>
            </p:extLst>
          </p:nvPr>
        </p:nvGraphicFramePr>
        <p:xfrm>
          <a:off x="178874" y="1772816"/>
          <a:ext cx="8823972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รพศ. / รพท. และรพช. ผ่านเกณฑ์การประเมินคลินิก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NCD 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คุณภาพ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70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ร้อยละของผู้ที่ได้รับการประเมินโอกาสเสี่ยงต่อ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โรคหัวใจ 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และ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หลอดเลือด (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CVD Risk)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และมีความเสี่ยงสูงมาก ได้รับ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ปรับเปลี่ยน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พฤติกรรมอย่างเข้มข้นและ/หรือได้รับยาใน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รักษา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เพื่อลดความเสี่ยง (ร้อยละ 50)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ความชุกของภาวะอ้วน (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BMI ≥ 25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กก/ม2 และหรือ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ภาวะ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อ้วน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ลงพุง (รอบเอวเกิน ชาย 90 ซม. หญิง 80 ซม.)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70 ของตำบลเป้าหมายมีการจัดการด้าน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สุขภาพ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ตาม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เกณฑ์มาตรฐานที่กำหนด (ระดับดีขึ้นไป)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8438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8433" y="1384246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ระดับจังหวัด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394066"/>
              </p:ext>
            </p:extLst>
          </p:nvPr>
        </p:nvGraphicFramePr>
        <p:xfrm>
          <a:off x="178433" y="2060848"/>
          <a:ext cx="882397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จำนวนสถานที่ทำงาน/สถานประกอบการได้รับข้อมูล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เข้าถึงการดำเนินการ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สถานที่ทำงาน/สถานประกอบการ 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ปลอด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โรค ปลอดภัย กายใจเป็นสุข : 10,481 แห่ง (ร้อยละ 5 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ของ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ที่ขึ้นทะเบียน) สามารถปฏิบัติตามกฎหมายควบคุม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บริโภค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เครื่องดื่มแอลกอฮอล์ และยาสูบได้ร้อยละ 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ร้อยละของผู้สูงอายุได้รับการคัดกรอง/ประเมินสุขภาพ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ทาง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ร่างกายและจิตใจ (ร้อยละ 60)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ร้อยละของโรงพยาบาลชุมชน รพศ. รพท. มีระบบการ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ดูแล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ผู้สูงอายุ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ที่ครบวงจร (ร้อยละ 30)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006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8433" y="1384246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ระดับจังหวัด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3353540"/>
              </p:ext>
            </p:extLst>
          </p:nvPr>
        </p:nvGraphicFramePr>
        <p:xfrm>
          <a:off x="178433" y="2060848"/>
          <a:ext cx="882397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คนพิการทางการเคลื่อนไหว (ขาขาด) ได้รับ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ครบถ้วน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90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สัดส่วนผู้ป่วยนอกผู้ป่วยโรคความดันโลหิตสูง โรคเบาหวาน 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ของ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ศสม.และรพ.สต.เทียบกับโรงพยาบาลแม่ข่ายและมีผล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ควบคุม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ความดันโลหิตสูง เบาหวานดีขึ้น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ศสม./รพ.สต.ที มีการ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Out reach service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โดย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แพทย์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ออกไปบริการเวชศาสตร์ชุมชน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ประชาชนในเขตรับผิดชอบได้รับบริการตามแผน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DHS 10 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เรื่อง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4956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0040" y="1296715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ระดับจังหวัด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3816465"/>
              </p:ext>
            </p:extLst>
          </p:nvPr>
        </p:nvGraphicFramePr>
        <p:xfrm>
          <a:off x="186134" y="1838085"/>
          <a:ext cx="8823972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ร้อยละการใช้บริการของประชาชนในเขตรับผิดชอบ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บริการ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ผู้ป่วยนอก (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OPD)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ที่หน่วยบริการปฐมภูมิ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 (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M2)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มีแพทย์ผู้เชี่ยวชาญสาขาหลักตามเกณฑ์ 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เงื่อนไข หากไม่มีแพทย์ผู้เชี่ยวชาญอยู่ประจำ ต้องมี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แพทย์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หมุนเวียน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ดัชนีผู้ป่วยใน (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CMI)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ของแต่ละระดับสถานบริการ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สุขภาพ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ตาม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Service Plan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ผ่านเกณฑ์ที่กำหนด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โรงพยาบาลทุกระดับได้รับการรับรองคุณภาพ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HA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26.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การพัฒนาระบบบริการ 10 สาขา ผ่านเกณฑ์ที่กำหนดใน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แต่ละสาขา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004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0040" y="1296715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ระดับจังหวัด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2944076"/>
              </p:ext>
            </p:extLst>
          </p:nvPr>
        </p:nvGraphicFramePr>
        <p:xfrm>
          <a:off x="186134" y="1838085"/>
          <a:ext cx="8823972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</a:t>
                      </a:r>
                      <a:r>
                        <a:rPr lang="th-TH" sz="2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ร้อยละ 60 ของ </a:t>
                      </a:r>
                      <a:r>
                        <a:rPr lang="en-US" sz="2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SRRT </a:t>
                      </a:r>
                      <a:r>
                        <a:rPr lang="th-TH" sz="2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ระดับอำเภอสอบสวนและควบคุม</a:t>
                      </a:r>
                    </a:p>
                    <a:p>
                      <a:pPr algn="l" fontAlgn="t"/>
                      <a:r>
                        <a:rPr lang="th-TH" sz="2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โรคในโรคและกลุ่มอาการที่มีความสำคัญสูงระดับประเทศ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ร้อยละ 70 ของช่องทางเข้าออกระหว่างประเทศและ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จังหวัดชายแดนที่เป็นเป้าหมายผ่านเกณฑ์การประเมินที่กำหนด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ร้อยละ 70 ของชุมชนต่างด้าวได้รับการจัดทำฐานข้อมูล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เพื่อการป้องกันควบคุมโรคและมีการพัฒนา อสม.ต./อสต.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อัตราคงอยู่ขณะบำบัดรักษา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Retention rate (85%)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บสต.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มีจำนวนนักกฎหมายด้านสาธารณสุขเพิ่มขึ้น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32.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มีระบบการพัฒนาด้าน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HRD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สำหรับนักกฎหมายอย่างเป็น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ระบบ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7614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0040" y="1296715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3.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ระดับจังหวัด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7335538"/>
              </p:ext>
            </p:extLst>
          </p:nvPr>
        </p:nvGraphicFramePr>
        <p:xfrm>
          <a:off x="186134" y="1838085"/>
          <a:ext cx="8823972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อนุกรรมการสาธารณสุขจังหวัด (อสธจ.) ทุกจังหวัด 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ดำเนินงาน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ตามอำนาจหน้าที่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ที่กำหนด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50 ของเทศบาลทุกระดับมีระบบบริการ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อนามัย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สิ่งแวดล้อม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ได้มาตรฐาน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3ถ.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จังหวัดมีระบบฐานข้อมูล สถานการณ์สิ่งแวดล้อม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สุขภาพ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ระบบเฝ้าระวังด้านสิ่งแวดล้อมและสุขภาพ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100 ของมูลฝอยติดเชื้อ ในโรงพยาบาล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สังกัด 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กระทรวง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สาธารณสุข มีระบบควบคุม กำกับ การเก็บ ขน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กำจัด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มูลฝอยติดเชื้อที่ถูกต้อง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มีแผนพัฒนาบุคลากรอย่างมืออาชีพ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7447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52400" y="45380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938" y="2222715"/>
            <a:ext cx="88120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3.  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ระดับจังหวัด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จำนวนทั้งหมด	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	40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ต้องจัดเก็บ    	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	37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จัดเก็บในฐานข้อมูล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 43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แฟ้ม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 	 9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Key In			 8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วิธีพิเศษ	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20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		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49902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6073" y="1452593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4. KPI 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Service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Plan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สาขามะเร็ง (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12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) (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43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แฟ้ม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ตัว)</a:t>
            </a:r>
            <a:endParaRPr lang="th-TH" b="1" i="1" dirty="0" smtClean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4617061"/>
              </p:ext>
            </p:extLst>
          </p:nvPr>
        </p:nvGraphicFramePr>
        <p:xfrm>
          <a:off x="179595" y="2276872"/>
          <a:ext cx="882397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อัตราตายจากโรคมะเร็งเต้านม  มะเร็งปากมดลูก   มะเร็ง</a:t>
                      </a:r>
                    </a:p>
                    <a:p>
                      <a:pPr algn="l" fontAlgn="t"/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ปอด มะเร็งลำไส้ มะเร็งตับ ลดลงร้อยละ 30 ต่อ ปชก.แสนคน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สัดส่วนของผู้ป่วยมะเร็งเต้านม / มะเร็งปากมดลูก       </a:t>
                      </a:r>
                    </a:p>
                    <a:p>
                      <a:pPr algn="l" fontAlgn="t"/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ระยะที่  1 และ  2  ไม่น้อยกว่าร้อยละ  70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ร้อยละของผู้ป่วยที่มีระยะเวลาการรอคอยการรักษาด้วย</a:t>
                      </a:r>
                    </a:p>
                    <a:p>
                      <a:pPr algn="l" fontAlgn="t"/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รังสี  ≤ 6 สัปดาห์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ระดับความสำเร็จของการดำเนินการตามมาตรฐานของ</a:t>
                      </a:r>
                    </a:p>
                    <a:p>
                      <a:pPr algn="l" fontAlgn="t"/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สถานบริการสุขภาพในแผนพัฒนาระบบบริการสุขภาพ  </a:t>
                      </a:r>
                    </a:p>
                    <a:p>
                      <a:pPr algn="l" fontAlgn="t"/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สาขามะเร็งแต่ละระดับของโรงพยาบาล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6878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6073" y="1452593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. KPI 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Service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Plan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สาขามะเร็ง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3148689"/>
              </p:ext>
            </p:extLst>
          </p:nvPr>
        </p:nvGraphicFramePr>
        <p:xfrm>
          <a:off x="152400" y="1960306"/>
          <a:ext cx="8823972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ร้อยละของประชากรสตรีกลุ่มเป้าหมาย  ได้รับการคัดกรอง</a:t>
                      </a:r>
                    </a:p>
                    <a:p>
                      <a:pPr algn="l" fontAlgn="t"/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มะเร็งเต้านม/ มะเร็งปากมดลูก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ร้อยละของผู้ป่วยที่ได้รับการวินิจฉัยทางพยาธิวิทยา  </a:t>
                      </a:r>
                    </a:p>
                    <a:p>
                      <a:pPr algn="l" fontAlgn="t"/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ภายใน 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สัปดาห์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ร้อยละของผู้ป่วยที่ได้รับการรักษาหลัก ภายในเกณฑ์เวลา</a:t>
                      </a:r>
                    </a:p>
                    <a:p>
                      <a:pPr algn="l" fontAlgn="t"/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ที่กำหนดห์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ร้อยละของผู้ป่วยที่ 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refer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ออกนอกเขตบริการสุขภาพ  </a:t>
                      </a:r>
                    </a:p>
                    <a:p>
                      <a:pPr algn="l" fontAlgn="t"/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เพื่อทำการตรวจรักษาโรคมะเร็ง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ร้อยละของผู้ป่วยมะเร็งระยะสุดท้าย  ได้รับการดูแลแบบ</a:t>
                      </a:r>
                    </a:p>
                    <a:p>
                      <a:pPr algn="l" fontAlgn="t"/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ประคับประคอง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Palliative  Care)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010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6073" y="1714203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. KPI 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Service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Plan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สาขามะเร็ง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8033956"/>
              </p:ext>
            </p:extLst>
          </p:nvPr>
        </p:nvGraphicFramePr>
        <p:xfrm>
          <a:off x="124241" y="2780928"/>
          <a:ext cx="8823972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ระดับความสำเร็จของการดำเนินการจัดการระบบ</a:t>
                      </a:r>
                    </a:p>
                    <a:p>
                      <a:pPr algn="l" fontAlgn="t"/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สนับสนุนการดูแลผู้ป่วยระยะสุดท้าย (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Palliative  Care)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ระดับความสำเร็จของการทำทะเบียนมะเร็ง </a:t>
                      </a:r>
                    </a:p>
                    <a:p>
                      <a:pPr algn="l" fontAlgn="t"/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Canceer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Informations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12.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ระดับความสำเร็จของการจัดตั้ง 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Research  Center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th-TH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t"/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และผลิตผลงานวิจัย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649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72355"/>
            <a:ext cx="7379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Data center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980728"/>
            <a:ext cx="857929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 Software </a:t>
            </a:r>
          </a:p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2.1 Software </a:t>
            </a:r>
            <a:r>
              <a:rPr lang="th-TH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PDC </a:t>
            </a:r>
            <a:r>
              <a:rPr lang="th-TH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เพื่อใช้จัดการ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Report </a:t>
            </a:r>
            <a:r>
              <a:rPr lang="th-TH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 ที่มีฐานข้อมูลใน 43 แฟ้ม ส่งมอบของแล้ว แต่เนื่องจากระบบข้อมูลสุขภาพทีความซับซ้อน จึงต้องตรวจสอบความครบถ้วน ถูกต้อง สมบูรณ์  อีกครั้งหนึ่ง </a:t>
            </a:r>
          </a:p>
          <a:p>
            <a:r>
              <a:rPr lang="th-TH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2.2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Software </a:t>
            </a:r>
            <a:r>
              <a:rPr lang="th-TH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RDC </a:t>
            </a:r>
            <a:r>
              <a:rPr lang="th-TH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Software </a:t>
            </a:r>
            <a:r>
              <a:rPr lang="th-TH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PDC </a:t>
            </a:r>
            <a:r>
              <a:rPr lang="th-TH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ครบถ้วน ถูกต้อง สมบูรณ์ สามารถดำเนินการได้เลย</a:t>
            </a:r>
          </a:p>
          <a:p>
            <a:r>
              <a:rPr lang="th-TH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2.3 </a:t>
            </a:r>
            <a:r>
              <a:rPr lang="th-TH" altLang="th-TH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จังหวัด</a:t>
            </a:r>
            <a:r>
              <a:rPr lang="th-TH" altLang="th-TH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ชุมพร ได้เขียนโปรแกรมตรวจสอบการส่ง</a:t>
            </a:r>
            <a:r>
              <a:rPr lang="th-TH" altLang="th-TH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ข้อมูลของ</a:t>
            </a:r>
            <a:r>
              <a:rPr lang="th-TH" altLang="th-TH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สถานบริการ </a:t>
            </a:r>
            <a:r>
              <a:rPr lang="th-TH" altLang="th-TH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ใช้ใน</a:t>
            </a:r>
            <a:r>
              <a:rPr lang="th-TH" altLang="th-TH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เขต </a:t>
            </a:r>
            <a:r>
              <a:rPr lang="en-US" altLang="th-TH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11 </a:t>
            </a:r>
            <a:r>
              <a:rPr lang="th-TH" altLang="th-TH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ใช้แล้วและสามารถติดตาม</a:t>
            </a:r>
            <a:r>
              <a:rPr lang="th-TH" altLang="th-TH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การ ส่ง</a:t>
            </a:r>
            <a:r>
              <a:rPr lang="th-TH" altLang="th-TH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ข้อมูลของสถานบริการได้</a:t>
            </a:r>
            <a:r>
              <a:rPr lang="th-TH" altLang="th-TH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ทาง  </a:t>
            </a:r>
            <a:r>
              <a:rPr lang="en-US" altLang="th-TH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itchFamily="34" charset="-34"/>
                <a:hlinkClick r:id="rId6"/>
              </a:rPr>
              <a:t>http://203.157.219.101</a:t>
            </a:r>
            <a:r>
              <a:rPr lang="th-TH" altLang="th-TH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itchFamily="34" charset="-34"/>
                <a:hlinkClick r:id="rId6"/>
              </a:rPr>
              <a:t>/</a:t>
            </a:r>
            <a:r>
              <a:rPr lang="en-US" altLang="th-TH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itchFamily="34" charset="-34"/>
                <a:hlinkClick r:id="rId6"/>
              </a:rPr>
              <a:t>pdcmonitor</a:t>
            </a:r>
            <a:r>
              <a:rPr lang="en-US" altLang="th-TH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itchFamily="34" charset="-34"/>
                <a:hlinkClick r:id="rId6"/>
              </a:rPr>
              <a:t> </a:t>
            </a:r>
            <a:endParaRPr lang="en-US" altLang="th-TH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r>
              <a:rPr lang="en-US" altLang="th-TH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2.4 </a:t>
            </a:r>
            <a:r>
              <a:rPr lang="th-TH" altLang="th-TH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โปรแกรม </a:t>
            </a:r>
            <a:r>
              <a:rPr lang="en-US" altLang="th-TH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JHOS </a:t>
            </a:r>
            <a:r>
              <a:rPr lang="th-TH" altLang="th-TH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ศูนย์เทคฯ จะเริ่มดำเนินการในเดือนมกราคม </a:t>
            </a:r>
            <a:r>
              <a:rPr lang="en-US" altLang="th-TH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2558</a:t>
            </a:r>
          </a:p>
          <a:p>
            <a:r>
              <a:rPr lang="en-US" altLang="th-TH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2.5 </a:t>
            </a:r>
            <a:r>
              <a:rPr lang="en-US" altLang="th-TH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WEB </a:t>
            </a:r>
            <a:r>
              <a:rPr lang="en-US" altLang="th-TH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SITE </a:t>
            </a:r>
            <a:r>
              <a:rPr lang="th-TH" altLang="th-TH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เขต</a:t>
            </a:r>
            <a:r>
              <a:rPr lang="en-US" altLang="th-TH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ดำเนินการติดตั้งแล้ว รอส่งมอบ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Server Cloud </a:t>
            </a:r>
            <a:endParaRPr lang="th-TH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91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6073" y="1452593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. KPI 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Service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Plan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สาขาหัวใจ (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ข้อ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) (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b="1" i="1" dirty="0" smtClean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3917274"/>
              </p:ext>
            </p:extLst>
          </p:nvPr>
        </p:nvGraphicFramePr>
        <p:xfrm>
          <a:off x="152400" y="1960306"/>
          <a:ext cx="8823972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อัตราตายจากโรคหลอดเลือดหัวใจ ลดลงร้อยละ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ใน </a:t>
                      </a:r>
                    </a:p>
                    <a:p>
                      <a:pPr algn="l" fontAlgn="t"/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ระยะ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5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ปี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2558 – 2562)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อัตราตายผู้ป่วยโรคกล้ามเนื้อหัวใจขาดเลือดชนิด</a:t>
                      </a:r>
                    </a:p>
                    <a:p>
                      <a:pPr algn="l" fontAlgn="t"/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เฉียบพลัน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(STEMI)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ลดลง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&lt;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10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อัตราตายผู้ป่วยโรคกล้ามเนื้อหัวใจขาดเลือดชนิด </a:t>
                      </a:r>
                    </a:p>
                    <a:p>
                      <a:pPr algn="l" fontAlgn="t"/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เฉียบพลัน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ลดลง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&lt;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10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ร้อยละของผู้ป่วยโรคกล้ามเนื้อหัวใจขาดเลือดชนิดเฉียบพลัน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(STEMI)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ได้รับยาละลายลิ่มเลือด และ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หรือ การขยายหลอดเลือดหัวใจ</a:t>
                      </a:r>
                      <a:r>
                        <a:rPr lang="th-TH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ปี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2557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มากว่า ร้อยละ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70</a:t>
                      </a:r>
                    </a:p>
                    <a:p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ปี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2558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มากว่า ร้อยละ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75   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ปี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2559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มากว่า ร้อยละ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80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9903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8790" y="2204864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. KPI 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Service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Plan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สาขาหัวใจ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9966433"/>
              </p:ext>
            </p:extLst>
          </p:nvPr>
        </p:nvGraphicFramePr>
        <p:xfrm>
          <a:off x="152400" y="3212976"/>
          <a:ext cx="882397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5.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อัตราตายของผู้ป่วยที่ทำ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CABG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ไม่เกินร้อยละ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0.5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ระยะเวลาที่กล้ามเนื้อหัวใจขาดเลือด น้อยกว่า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ชั่วโมง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อัตราตายของผู้ป่วยผ่าตัดหัวใจแบบเปิด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ไม่เกินร้อยละ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0.5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8.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อัตราการเกิดภาวะแทรกซ้อนในผู้ป่วยที่รับประทานยา 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Wafarin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ไม่เกินร้อยละ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0.5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188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2642" y="1975813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. KPI 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Service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Plan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สาขาอุบัติเหตุ (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ข้อ)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2109327"/>
              </p:ext>
            </p:extLst>
          </p:nvPr>
        </p:nvGraphicFramePr>
        <p:xfrm>
          <a:off x="165956" y="3068960"/>
          <a:ext cx="8823972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อัตราเสียชีวิตจากอุบัติเหตุทางถนน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อัตรา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เสียชีวิตจากบาดเจ็บที่สมอง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อัตรา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เสียชีวิตจากบาดเจ็บหลายระบบ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5164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5956" y="1254345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4. KPI 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Service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Plan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สาขาทารกแรกเกิด (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24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ข้อ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) (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13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b="1" i="1" dirty="0" smtClean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8570193"/>
              </p:ext>
            </p:extLst>
          </p:nvPr>
        </p:nvGraphicFramePr>
        <p:xfrm>
          <a:off x="152400" y="1771004"/>
          <a:ext cx="8823972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อัตราการตั้งครรภ์ในวัยรุ่น น้อยกว่าร้อยละ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18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อัตราการคลอดก่อนกำหนด น้อยกว่าร้อยละ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12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อัตราการคลอดทารกน้ำหนักน้อยกว่า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2,500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กรัม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น้อยกว่า</a:t>
                      </a:r>
                    </a:p>
                    <a:p>
                      <a:pPr algn="l" fontAlgn="t"/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ร้อยละ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7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หรือลดลงร้อยละ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0.5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ต่อปี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อัตราการให้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antenatal steroid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อย่างน้อย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 dose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ก่อน</a:t>
                      </a:r>
                    </a:p>
                    <a:p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การคลอดในหญิง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GA 24-34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สัปดาห์ มากกว่าร้อยละ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70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ต่อปี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อัตราการเกิดภาวะพร่องออกซิเจนในทารกแรกเกิด 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(Birth asphyxia) &lt; 25:1,000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การเกิดมีชีพ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อัตราเสียชีวิตของทารกน้ำหนักน้อยกว่า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2,500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กรัมที่</a:t>
                      </a:r>
                    </a:p>
                    <a:p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อายุ ≤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28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วัน ลดลงร้อยละ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ต่อปี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8863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5956" y="1254345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4. KPI 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Service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Plan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สาขาทารกแรกเกิด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7712551"/>
              </p:ext>
            </p:extLst>
          </p:nvPr>
        </p:nvGraphicFramePr>
        <p:xfrm>
          <a:off x="165956" y="1811481"/>
          <a:ext cx="8823972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อัตราตาย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Neonatal mortality rate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น้อยกว่า 8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1,000 </a:t>
                      </a:r>
                    </a:p>
                    <a:p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การเกิดมีชีพ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8.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อัตราเสียชีวิตของทารกน้ำหนักน้อยกว่า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1,000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กรัมที่อายุ ≤ 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algn="l" fontAlgn="t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28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วัน น้อยกว่าร้อยละ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50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9.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อัตราเสียชีวิตของทารกน้ำหนัก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1,000-1,499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กรัมที่ อายุ ≤ 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algn="l" fontAlgn="t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28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วัน น้อยกว่าร้อยละ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อัตราเสียชีวิตของทารกน้ำหนัก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1,500-2,499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กรัมที่อายุ ≤ 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28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วัน น้อยกว่าร้อยละ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11.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อัตราเสียชีวิตของทารกน้ำหนัก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&gt;2,500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กรัมที่อายุ ≤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28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</a:p>
                    <a:p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วัน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น้อยกว่าร้อยละ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3792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5956" y="1254345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4. KPI 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Service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Plan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สาขาทารกแรกเกิด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6214803"/>
              </p:ext>
            </p:extLst>
          </p:nvPr>
        </p:nvGraphicFramePr>
        <p:xfrm>
          <a:off x="165956" y="1811481"/>
          <a:ext cx="8823972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อัตราการตายจากภาวะพร่องออกซิเจนในทารกแรกเกิด 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(Birth asphyxia)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ลดลง รายไตรมาส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13.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อัตราการเกิด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BPD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น้อยกว่าร้อยละ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26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หรือ ลดลงจากเดิม</a:t>
                      </a:r>
                    </a:p>
                    <a:p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ร้อยละ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30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อัตราการเกิด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ROP stage 3-5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น้อยกว่าร้อยละ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หรือ </a:t>
                      </a:r>
                    </a:p>
                    <a:p>
                      <a:pPr algn="l" fontAlgn="t"/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ลดลงจากเดิมร้อยละ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30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อัตราการเกิด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IVH grade III-IV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น้อยกว่าร้อยละ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7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หรือ </a:t>
                      </a:r>
                    </a:p>
                    <a:p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ลดลงจากเดิมร้อยละ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30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อัตราการเกิด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hearing impairment (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โดยวิธี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ABR)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น้อย</a:t>
                      </a:r>
                    </a:p>
                    <a:p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กว่าร้อยละ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หรือ ลดลงจากเดิมร้อยละ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30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0106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5956" y="1254345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4. KPI 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Service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Plan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สาขาทารกแรกเกิด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6579861"/>
              </p:ext>
            </p:extLst>
          </p:nvPr>
        </p:nvGraphicFramePr>
        <p:xfrm>
          <a:off x="165956" y="1811481"/>
          <a:ext cx="8823972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ทารกที่รับส่งต่อเมือวัดอุณหภูมิภายใน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นาทีเมื่อมาถึง</a:t>
                      </a:r>
                    </a:p>
                    <a:p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วอร์ดได้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&lt; 36.5</a:t>
                      </a:r>
                      <a:r>
                        <a:rPr lang="th-TH" sz="2800" kern="1200" baseline="300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๐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C &lt;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 25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ทารกที่รับส่งต่อเมือวัดอุณหภูมิภายใน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นาทีเมื่อมาถึง</a:t>
                      </a:r>
                    </a:p>
                    <a:p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วอร์ดได้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&gt; 37.5</a:t>
                      </a:r>
                      <a:r>
                        <a:rPr lang="th-TH" sz="2800" kern="1200" baseline="300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๐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C &lt;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 25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ทารกที่รับส่งต่อได้รับการตรวจระดับน้ำตาล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ภายใน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 </a:t>
                      </a:r>
                      <a:endParaRPr lang="th-TH" sz="2800" kern="1200" dirty="0" smtClean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algn="l" fontAlgn="t"/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ชั่วโมงเมื่อถึงวอร์ดมีค่า</a:t>
                      </a:r>
                      <a:r>
                        <a:rPr lang="th-TH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&lt; 40 mg/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dL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&lt;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 12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ทารกที่รับส่งต่อได้รับการตรวจระดับน้ำาตาล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ภายใน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 </a:t>
                      </a:r>
                      <a:endParaRPr lang="th-TH" sz="2800" kern="1200" dirty="0" smtClean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algn="l" fontAlgn="t"/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ชั่วโมงเมื่อถึงวอร์ดมีค่า</a:t>
                      </a:r>
                      <a:r>
                        <a:rPr lang="th-TH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&lt; 180 mg/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dL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&lt;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 2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21.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ตำแหน่งท่อช่วยหายใจไม่เหมาะสม (ลึก /หลุด) ทันทีเมื่อ</a:t>
                      </a:r>
                    </a:p>
                    <a:p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ถึง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ward &lt;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15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4299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8350" y="1777565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. KPI 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Service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Plan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สาขาทารกแรกเกิด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010168"/>
              </p:ext>
            </p:extLst>
          </p:nvPr>
        </p:nvGraphicFramePr>
        <p:xfrm>
          <a:off x="173657" y="3068960"/>
          <a:ext cx="8823972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ร้อยละทารก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เสียชีวิตขณะส่งต่อ ภายใน 1 ชั่วโมงเมื่อถึง </a:t>
                      </a:r>
                    </a:p>
                    <a:p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รพ.ปลายทาง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23.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ทารกที่ได้รับการ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รักษา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Closed heart surgery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ในเขต</a:t>
                      </a:r>
                    </a:p>
                    <a:p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บริการสุขภาพ เพิ่มขึ้นจากเดิมร้อยละ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20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24.</a:t>
                      </a:r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ทารกที่ส่งต่อไปรักษานอกเขตบริการสุขภาพ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endParaRPr lang="th-TH" sz="2800" kern="1200" dirty="0" smtClean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algn="l" fontAlgn="t"/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ลดลงร้อยละ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30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973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5956" y="1831924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. KPI 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Service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Plan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สาขาจิตเวช (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ข้อ)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7526636"/>
              </p:ext>
            </p:extLst>
          </p:nvPr>
        </p:nvGraphicFramePr>
        <p:xfrm>
          <a:off x="174021" y="3212976"/>
          <a:ext cx="882397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อัตราการเข้าถึงบริการของผู้ป่วยโรคจิต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&gt; </a:t>
                      </a:r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2.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อัตราการเข้าถึงบริการของผู้ป่วยโรคซึมเศร้า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&gt; </a:t>
                      </a:r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อัตราการเข้าถึงบริการของผู้ประสบภาวะวิกฤติ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&gt;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4. </a:t>
                      </a:r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อัตราการเข้าถึงบริการของผู้ป่วยโรค 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Autistic/ADHD </a:t>
                      </a:r>
                      <a:endParaRPr lang="th-TH" sz="28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t"/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ร้อยละ 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6708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8618" y="2132856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4. KPI 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Service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Plan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สาขาเวชกรรมฟื้นฟู (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ข้อ)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2593376"/>
              </p:ext>
            </p:extLst>
          </p:nvPr>
        </p:nvGraphicFramePr>
        <p:xfrm>
          <a:off x="140082" y="3456593"/>
          <a:ext cx="882397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Paraplegia / Quadriplegia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ได้รับบริการครบถ้วน </a:t>
                      </a:r>
                    </a:p>
                    <a:p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ร้อยละ 60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Stroke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ได้รับบริการครบถ้วน ร้อยละ 60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คนพิการทางการเคลื่อนไหว (ขาขาด) ได้รับบริการฟื้นฟู</a:t>
                      </a:r>
                    </a:p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สมรรถภาพทางการแพทย์ครบถ้วน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90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612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52400" y="45380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 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4348" y="2143116"/>
            <a:ext cx="78581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วิธีจัดเก็บข้อมูล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KPI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มี 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ช่องทาง</a:t>
            </a:r>
          </a:p>
          <a:p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1. จากฐานข้อมูล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50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แฟ้ม ที่ถูกส่งมาจากสถานบริการ</a:t>
            </a:r>
          </a:p>
          <a:p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2. กรณีไม่มีจากฐานข้อมูล 43 แฟ้ม ต้องจัดหาโปรแกรมสำหรับการบันทึกข้อมูลเฉพาะ ซึ่งจะต้องกำหนดว่าบันทึกในระดับใด (รพ.สต., </a:t>
            </a:r>
            <a:r>
              <a:rPr lang="th-TH" b="1" i="1" dirty="0" err="1" smtClean="0">
                <a:latin typeface="TH SarabunPSK" pitchFamily="34" charset="-34"/>
                <a:cs typeface="TH SarabunPSK" pitchFamily="34" charset="-34"/>
              </a:rPr>
              <a:t>รพช.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b="1" i="1" dirty="0" err="1" smtClean="0">
                <a:latin typeface="TH SarabunPSK" pitchFamily="34" charset="-34"/>
                <a:cs typeface="TH SarabunPSK" pitchFamily="34" charset="-34"/>
              </a:rPr>
              <a:t>รพท.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/รพศ., </a:t>
            </a:r>
            <a:r>
              <a:rPr lang="th-TH" b="1" i="1" dirty="0" err="1" smtClean="0">
                <a:latin typeface="TH SarabunPSK" pitchFamily="34" charset="-34"/>
                <a:cs typeface="TH SarabunPSK" pitchFamily="34" charset="-34"/>
              </a:rPr>
              <a:t>สสอ.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หรือ </a:t>
            </a:r>
            <a:r>
              <a:rPr lang="th-TH" b="1" i="1" dirty="0" err="1" smtClean="0">
                <a:latin typeface="TH SarabunPSK" pitchFamily="34" charset="-34"/>
                <a:cs typeface="TH SarabunPSK" pitchFamily="34" charset="-34"/>
              </a:rPr>
              <a:t>สสจ.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) และช่วงเวลาใด</a:t>
            </a:r>
          </a:p>
          <a:p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บางตัวต้องจัดเก็บโดยใช้แบบสำรวจ ทางไฟล์อิเล็คโทรนิคส์</a:t>
            </a:r>
            <a:endParaRPr lang="th-TH" b="1" i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6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5956" y="1254345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4. KPI 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Service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Plan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สาขาตา (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ข้อ)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6127072"/>
              </p:ext>
            </p:extLst>
          </p:nvPr>
        </p:nvGraphicFramePr>
        <p:xfrm>
          <a:off x="165956" y="1811481"/>
          <a:ext cx="8823972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ประชากรอายุ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60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ปีขึ้นไปได้รับการคัดกรองสายตาโดย </a:t>
                      </a:r>
                    </a:p>
                    <a:p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รพช./รพ.สต. ร้อยละ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80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ผู้ป่วยต้อกระจก (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Blinding Cataract)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ได้รับการผ่าตัด </a:t>
                      </a:r>
                    </a:p>
                    <a:p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ภายใน ๓๐ วัน ร้อยละ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90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ผู้ป่วยที่ได้รับการวินิจฉัย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Low vision cataract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ได้รับการ</a:t>
                      </a:r>
                    </a:p>
                    <a:p>
                      <a:pPr algn="l" fontAlgn="t"/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ผ่าตัดภายใน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วัน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ผู้ป่วยเบาหวานที่ลงทะเบียนได้รับคัดกรองเบาหวานเข้าจอ </a:t>
                      </a:r>
                    </a:p>
                    <a:p>
                      <a:pPr algn="l" fontAlgn="t"/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ประสาทตา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60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ผู้ป่วยที่ได้รับคัดกรองจอประสาทตาพบมี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Severe NADR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ได้</a:t>
                      </a:r>
                    </a:p>
                    <a:p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พบจักษุแพทย์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r>
                        <a:rPr lang="en-US" dirty="0" smtClean="0">
                          <a:latin typeface="TH SarabunPSK"/>
                          <a:cs typeface="TH SarabunPSK"/>
                        </a:rPr>
                        <a:t>*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9598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5956" y="1254345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4. KPI 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Service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Plan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สาขาไต (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19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ข้อ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) (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13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b="1" i="1" dirty="0" smtClean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4191917"/>
              </p:ext>
            </p:extLst>
          </p:nvPr>
        </p:nvGraphicFramePr>
        <p:xfrm>
          <a:off x="165956" y="1811481"/>
          <a:ext cx="8823972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1.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ผู้ป่วย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DM, HT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ที่ได้รับการค้นหาและคัดกรองโรคไตเรื้อรัง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</a:t>
                      </a:r>
                    </a:p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50%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ในปี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2556, 70%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ในปี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2557, 90%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ในปี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2558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ผู้ป่วย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DM, HT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ที่ได้รับการวินิจฉัยว่าเป็นโรคไตเรื้อรังราย</a:t>
                      </a:r>
                    </a:p>
                    <a:p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ใหม่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เพิ่มขึ้น ? ในปี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2557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มีการดำเนินการ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CKD Clinic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%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ผู้ป่วยโรคไตเรื้อรังที่มีทั้ง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BPs &lt; 130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BPd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&lt; 80 </a:t>
                      </a:r>
                    </a:p>
                    <a:p>
                      <a:pPr algn="l" fontAlgn="t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mmHg &gt; 80%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5.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ผู้ป่วยโรคไตเรื้อรังได้รับ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ACEi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/ARB &gt; 60%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ผู้ป่วยมีอัตราการลดลงของ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eGFR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&lt;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ml/min/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1.72 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m</a:t>
                      </a:r>
                      <a:r>
                        <a:rPr lang="th-TH" sz="2800" kern="1200" baseline="300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yr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&gt; 50%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957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5956" y="1254345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4. KPI 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Service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Plan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สาขาไต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9880608"/>
              </p:ext>
            </p:extLst>
          </p:nvPr>
        </p:nvGraphicFramePr>
        <p:xfrm>
          <a:off x="165956" y="1811481"/>
          <a:ext cx="8823972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7.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ผู้ป่วยที่มีระดับ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Hb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เฉลี่ย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&gt; 10 gm/dl &gt; 60%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8.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ผู้ป่วยโรคไตที่เป็นโรคเบาหวานและมี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HbA1c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เฉลี่ย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&lt; 7 %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&gt; 40%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9.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ผู้ป่วยที่มี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LDL cholesterol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เฉลี่ย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&lt;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mg% &gt; 40%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ผู้ป่วยมีค่า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serum K &lt;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5.5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mEq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/L &gt; 80%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11.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ผู้ป่วยมีค่า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serum HCO</a:t>
                      </a:r>
                      <a:r>
                        <a:rPr lang="th-TH" sz="2800" kern="1200" baseline="-250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&gt;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22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mEq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/L &gt; 80%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12.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ผู้ป่วยได้รับการตรวจ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urine protein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โดยใช้แถบสีจุ่ม </a:t>
                      </a:r>
                    </a:p>
                    <a:p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dipstick) &gt; 80%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ผู้ป่วยได้รับการประเมิน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UPCR &gt; 40%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1057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5956" y="1254345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4. KPI 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Service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Plan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สาขาไต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9815684"/>
              </p:ext>
            </p:extLst>
          </p:nvPr>
        </p:nvGraphicFramePr>
        <p:xfrm>
          <a:off x="165956" y="1811481"/>
          <a:ext cx="8823972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14.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ผู้ป่วยโรคไตที่มีค่า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UPCR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เฉลี่ย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&lt; 500 mg/g creatinine </a:t>
                      </a:r>
                    </a:p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&gt; 40%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15.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ผู้ป่วยโรคไตที่มีค่า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Serum PO</a:t>
                      </a:r>
                      <a:r>
                        <a:rPr lang="th-TH" sz="2800" kern="1200" baseline="-250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เฉลี่ย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&lt; 4.5 mg% &gt;50%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16.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Serum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iPTH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ผู้ป่วยโรคไตเรื้อรังอยู่ในเกณฑ์ที่เหมาะสม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&gt; 50%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17.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ผู้ป่วยได้รับการ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emergency vascular access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ก่อน</a:t>
                      </a:r>
                    </a:p>
                    <a:p>
                      <a:pPr algn="l" fontAlgn="t"/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เริ่มทำ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RRT &lt; 20%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ผู้ป่วยได้รับความรู้ในการชะลอไตเสื่อม ตาม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modules </a:t>
                      </a:r>
                      <a:endParaRPr lang="th-TH" sz="2800" kern="1200" dirty="0" smtClean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ของสมาคมโรคไตแห่งประเทศไทย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&gt; 60%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19.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มีการดำเนินการ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CAPD/HD 100%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3776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5956" y="2348880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4. KPI 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Service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Plan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สาขาปฐมภูมิ ทุติยภูมิ (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ข้อ)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065701"/>
              </p:ext>
            </p:extLst>
          </p:nvPr>
        </p:nvGraphicFramePr>
        <p:xfrm>
          <a:off x="130242" y="3717032"/>
          <a:ext cx="882397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อำเภอ ที่มี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DHS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ที่เชื่อมโยงบริการปฐมภูมิชุมชนและ</a:t>
                      </a:r>
                    </a:p>
                    <a:p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ท้องถิ่นอย่างมีคุณภาพ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&gt;80%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531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5956" y="1254345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4. KPI 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Service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Plan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สาขาหลัก (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6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ข้อ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) (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b="1" i="1" dirty="0" smtClean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5496386"/>
              </p:ext>
            </p:extLst>
          </p:nvPr>
        </p:nvGraphicFramePr>
        <p:xfrm>
          <a:off x="165956" y="1811481"/>
          <a:ext cx="8823972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การส่งต่อนอกเขตบริการสุขภาพลดลง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&gt;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10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2.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โรงพยาบาลระดับ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M2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สามารถทำการผ่าคัดไส้ติ่งอักเสบได้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ร้อยละ 100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โรงพยาบาลระดับ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M2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สามารถทำการผ่าคัดคลอดได้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ร้อยละ 100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รพท./รพศ. ในแต่ละเครือข่ายย่อยของแต่ละจังหวัด มีการ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พัฒนาและใช้แนวทางการรักษา(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Clinical Practice 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Guilde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line)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ครอบคลุม รพช.ในเครือข่ายนั้น</a:t>
                      </a:r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5.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รพช.สามารถดูแลผู้ป่วยเด็กกลุ่ม 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Asthma  </a:t>
                      </a:r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ได้ตามมาตรฐาน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100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1991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2348880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4. KPI 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Service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Plan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สาขาหลัก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8829181"/>
              </p:ext>
            </p:extLst>
          </p:nvPr>
        </p:nvGraphicFramePr>
        <p:xfrm>
          <a:off x="165956" y="3933056"/>
          <a:ext cx="8823972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รพช.สามารถให้การรักษากระดูกหักอย่างง่ายได้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80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217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7726" y="1988840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4. KPI 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Service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Plan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สาขาทันตกรรม (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ข้อ)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0786273"/>
              </p:ext>
            </p:extLst>
          </p:nvPr>
        </p:nvGraphicFramePr>
        <p:xfrm>
          <a:off x="165956" y="3212976"/>
          <a:ext cx="8823972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มีการจัดตั้งระบบและศูนย์รับส่งต่อผู้ป่วยในเขตบริการ</a:t>
                      </a:r>
                    </a:p>
                    <a:p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สุขภาพที่ 11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ลดอัตราการส่งต่อผู้ป่วยออกนอกเขตได้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ร้อยละ 20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867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314" y="1443531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4. KPI 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Service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Plan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สาขารังสี (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ข้อ)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6453705"/>
              </p:ext>
            </p:extLst>
          </p:nvPr>
        </p:nvGraphicFramePr>
        <p:xfrm>
          <a:off x="165956" y="2204864"/>
          <a:ext cx="882397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อัตราการส่งต่อผู้ป่วยที่จำเป็นต้องส่งตรวจพิเศษทางรังสี</a:t>
                      </a:r>
                    </a:p>
                    <a:p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วิทยาจากโรงพยาบาลชุมชนมาที่โรงพยาบาลที่เป็น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Excellent </a:t>
                      </a:r>
                    </a:p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center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ลดน้อยลง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&gt;80%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2.</a:t>
                      </a:r>
                      <a:r>
                        <a:rPr lang="th-TH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ระยะเวลาในการรอคิวตรวจของผู้ป่วย ในการตรวจพิเศษ</a:t>
                      </a:r>
                    </a:p>
                    <a:p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ทางรังสีวิทยาในโรงพยาบาลที่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เป็น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Excellent center </a:t>
                      </a:r>
                      <a:endParaRPr lang="th-TH" sz="2800" kern="1200" dirty="0" smtClean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ลดน้อยลง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อัตราการส่งต่อผู้ป่วยไปเพื่อตรวจพิเศษทางรังสีวิทยาใน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โรงพยาบาลโรงเรียนแพทย์ในต่างจังหวัด หรือใน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กรุงเทพมหานคร ลดน้อยลง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3206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52400" y="74229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1314" y="1252538"/>
            <a:ext cx="881208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4"/>
            </a:pP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KPI Service Plan 12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สาขา</a:t>
            </a:r>
          </a:p>
          <a:p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     4.1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สาขามะเร็ง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จัดเก็บ		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12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	ตัว</a:t>
            </a:r>
          </a:p>
          <a:p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4.2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สาขา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หัวใจ		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	ตัว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4.3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สาขาอุบัติเหตุ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		 3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4.4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สาขาอุบัติเหตุ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		24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</a:t>
            </a:r>
          </a:p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      4.5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สาขาจิตเวช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		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	ตัว</a:t>
            </a:r>
          </a:p>
          <a:p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4.6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สาขาเวชกรรมฟื้นฟู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	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	ตัว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4.7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สาขาตา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			 5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4.8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สาขาไต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          19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	ตัว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4.9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สาขาปฐมภูมิ ทุติยภูมิ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	ตัว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4.10  5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สาขาหลัก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6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	ตัว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4.11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สาขาทันตก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รรม		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	ตัว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4.12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สาขารังสี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	ตัว</a:t>
            </a:r>
          </a:p>
        </p:txBody>
      </p:sp>
    </p:spTree>
    <p:extLst>
      <p:ext uri="{BB962C8B-B14F-4D97-AF65-F5344CB8AC3E}">
        <p14:creationId xmlns:p14="http://schemas.microsoft.com/office/powerpoint/2010/main" xmlns="" val="199257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52400" y="45380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 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4348" y="2143115"/>
            <a:ext cx="78581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ประเภทของระดับ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KPI </a:t>
            </a:r>
            <a:endParaRPr lang="th-TH" b="1" i="1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AutoNum type="arabicPeriod"/>
            </a:pP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ระดับกระทรวงสาธารณสุข</a:t>
            </a:r>
          </a:p>
          <a:p>
            <a:pPr marL="514350" indent="-514350">
              <a:buAutoNum type="arabicPeriod"/>
            </a:pP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ระดับเขตบริการสาธารณสุข</a:t>
            </a:r>
          </a:p>
          <a:p>
            <a:pPr marL="514350" indent="-514350">
              <a:buAutoNum type="arabicPeriod"/>
            </a:pP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ระดับจังหวัด</a:t>
            </a:r>
          </a:p>
          <a:p>
            <a:pPr marL="514350" indent="-514350">
              <a:buAutoNum type="arabicPeriod"/>
            </a:pP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KPI Service Plan</a:t>
            </a:r>
          </a:p>
          <a:p>
            <a:pPr marL="514350" indent="-514350">
              <a:buAutoNum type="arabicPeriod"/>
            </a:pP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</a:t>
            </a:r>
          </a:p>
          <a:p>
            <a:pPr marL="514350" indent="-514350">
              <a:buAutoNum type="arabicPeriod"/>
            </a:pP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KPI QOF</a:t>
            </a:r>
            <a:endParaRPr lang="th-TH" b="1" i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6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52400" y="45380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938" y="2222715"/>
            <a:ext cx="88120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4"/>
            </a:pP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KPI Service Plan 12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สาขา</a:t>
            </a:r>
          </a:p>
          <a:p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จำนวนทั้งหมด	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	90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ต้องจัดเก็บ    	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	90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จัดเก็บในฐานข้อมูล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 43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แฟ้ม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 	49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Key In			28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วิธีพิเศษ	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13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		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xmlns="" val="423304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5956" y="1190983"/>
            <a:ext cx="881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 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</a:t>
            </a:r>
            <a:r>
              <a:rPr lang="en-US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ผลกระทบต่อสุขภาพแม่และเด็ก ตามเป้าหมาย 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13 </a:t>
            </a:r>
            <a:r>
              <a:rPr lang="th-TH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</a:t>
            </a:r>
            <a:r>
              <a:rPr lang="th-TH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(</a:t>
            </a:r>
            <a:r>
              <a:rPr lang="en-US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  <a:r>
              <a:rPr lang="th-TH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7646507"/>
              </p:ext>
            </p:extLst>
          </p:nvPr>
        </p:nvGraphicFramePr>
        <p:xfrm>
          <a:off x="165956" y="2160298"/>
          <a:ext cx="882397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อัตรามารดาติดเชื้อ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HIV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อัตรามารดาตกเลือดหลังคลอด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อัตราส่วนมารดาตาย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อัตราการติดเชื้อ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HIV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จากแม่ สู่ ลูก 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5. 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ทารกตายปริกำเนิด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6.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อัตราภาวะขาดออกซิเจนในทารกแรกเกิด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7.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อัตราทารกแรกเกิดที่มีภาวะพร่องไทรอยด์ฮอร์โมน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8.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อัตราทารกอายุไม่เกิน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28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วันตาย 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6486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0350" y="1652648"/>
            <a:ext cx="881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 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</a:t>
            </a:r>
            <a:r>
              <a:rPr lang="en-US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ผลกระทบต่อสุขภาพแม่และเด็ก ตาม</a:t>
            </a:r>
            <a:r>
              <a:rPr lang="th-TH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</a:t>
            </a:r>
          </a:p>
          <a:p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6615755"/>
              </p:ext>
            </p:extLst>
          </p:nvPr>
        </p:nvGraphicFramePr>
        <p:xfrm>
          <a:off x="138466" y="2606755"/>
          <a:ext cx="882397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9.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อัตราทารกอายุไม่เกิน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ปี เสียชีวิต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อัตราเด็ก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0-5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ปีที่มีพัฒนาการล่าช้า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11.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อัตราเด็ก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0-5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ปีที่มีส่วนสูงระดับดีและรูปร่างสมส่วน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12.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อัตราป่วย จากโรคป้องกันได้ด้วยวัคซีน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13.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อัตราเด็ก 3 ปี มีฟันน้ำนมผุ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6277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4501" y="1391038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 </a:t>
            </a:r>
            <a:r>
              <a:rPr lang="th-TH" b="1" dirty="0"/>
              <a:t>องค์ประกอบที่ 2 การพัฒนาคุณภาพ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 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8072111"/>
              </p:ext>
            </p:extLst>
          </p:nvPr>
        </p:nvGraphicFramePr>
        <p:xfrm>
          <a:off x="165956" y="2160298"/>
          <a:ext cx="8823972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อัตราสถานบริการผ่านมาตรฐานคลินิกฝากครรภ์คุณภาพ (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ANC)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2.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 สถานบริการผ่านมาตรฐานห้องคลอดคุณภาพ 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LR)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อัตราสถานบริการผ่านมาตรฐานคลินิกสุขภาพเด็กดี (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WCC )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 รพศ/รพท/รพช ผ่านเกณฑ์มาตรฐาน โรงพยาบาลสายใยรักแห่งครอบครัวระดับทอง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5.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 รพสต. ผ่านเกณฑ์มาตรฐาน รพสต.เพื่อสายใยรักแห่งครอบครัว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อัตราหญิงตั้งครรภ์ ที่ติดเชื้อ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HIV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ได้รับยาต้านไวรัส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3687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4501" y="1391038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 </a:t>
            </a:r>
            <a:r>
              <a:rPr lang="th-TH" b="1" dirty="0"/>
              <a:t>องค์ประกอบที่ 2 การพัฒนาคุณภาพบริการ 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7813056"/>
              </p:ext>
            </p:extLst>
          </p:nvPr>
        </p:nvGraphicFramePr>
        <p:xfrm>
          <a:off x="165956" y="2160298"/>
          <a:ext cx="882397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7.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ทารกแรกคลอดมีภาวะขาดออกซิเจน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BA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ที่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นาที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8.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ทารกที่มีภาวะพร่องไทรอยด์ฮอร์โมนได้รับการแก้ไข/ส่งต่อ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9.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อัตราทารกที่ติดเชื้อ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HIV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จากมารดาได้รับการรักษา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10.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เด็ก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0-5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ปี  มีพัฒนาการล่าช้า ได้รับการแก้ไข / ส่งต่อ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11.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เด็ก 0-2 ปีที่มีความเสี่ยงฟันผุได้รับการทา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F-vanish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8651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0" y="0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ปฐมวัย อายุ 0-5 ปี และสตรี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142984"/>
            <a:ext cx="881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sz="2400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sz="2400" b="1" i="1" dirty="0" smtClean="0">
                <a:latin typeface="TH SarabunPSK" pitchFamily="34" charset="-34"/>
                <a:cs typeface="TH SarabunPSK" pitchFamily="34" charset="-34"/>
              </a:rPr>
              <a:t>11/7 </a:t>
            </a:r>
            <a:r>
              <a:rPr lang="th-TH" sz="2400" b="1" dirty="0"/>
              <a:t>องค์ประกอบที่ 3 ความเข้มแข็งของภาคีเครือข่าย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19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(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13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th-TH" sz="2400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5223096"/>
              </p:ext>
            </p:extLst>
          </p:nvPr>
        </p:nvGraphicFramePr>
        <p:xfrm>
          <a:off x="174978" y="1810962"/>
          <a:ext cx="8823972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en-US" sz="2800" baseline="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ตำบลนมแม่เพื่อสายใยรักแห่งครอบครัว)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อัตราชมรมนมแม่เพื่อสายใยรักแห่งครอบครัวเข้มแข็ง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อัตราตำบล มี อสม. เชี่ยวชาญด้านนมแม่ฯ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en-US" sz="2800" baseline="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ตำบล ผ่านเกณฑ์ ชุมชน/หมู่บ้านไอโอดีน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5.</a:t>
                      </a:r>
                      <a:r>
                        <a:rPr lang="en-US" sz="2800" baseline="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อปท.ที่มีศูนย์เด็กเล็ก ผ่านเกณฑ์คุณภาพ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6.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อัตราศูนย์เด็กเล็กคุณภาพ 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7.</a:t>
                      </a:r>
                      <a:r>
                        <a:rPr lang="en-US" sz="2800" baseline="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หญิงตั้งครรภ์มารับการฝากครรภ์ครั้งแรก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&lt;12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สัปดาห์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8.</a:t>
                      </a:r>
                      <a:r>
                        <a:rPr lang="en-US" sz="2800" baseline="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หญิงตั้งครรภ์มารับรับบริการฝากครรภ์คุณภาพ </a:t>
                      </a:r>
                      <a:endParaRPr lang="en-US" sz="2800" dirty="0" smtClean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ครบ</a:t>
                      </a: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5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ครั้ง ตามเกณฑ์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5959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1287742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 </a:t>
            </a:r>
            <a:r>
              <a:rPr lang="th-TH" b="1" dirty="0"/>
              <a:t>องค์ประกอบที่ 3 ความเข้มแข็งของภาคี</a:t>
            </a:r>
            <a:r>
              <a:rPr lang="th-TH" b="1" dirty="0" smtClean="0"/>
              <a:t>เครือข่าย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4647887"/>
              </p:ext>
            </p:extLst>
          </p:nvPr>
        </p:nvGraphicFramePr>
        <p:xfrm>
          <a:off x="237797" y="1652648"/>
          <a:ext cx="8823972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9.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อัตราหญิงตั้งครรภ์มีภาวะโลหิตจาง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10.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อัตราหญิงตั้งครรภ์ได้รับยาเสริมไอโอดีน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11.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อัตราหญิงตั้งครรภ์ได้รับการตรวจเลือดหาการติดเชื้อ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HIV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12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อัตราทารกแรกเกิดได้รับการตรวจคัดกรองภาวะพร่องไทรอยด์ฮอร์โมน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13.</a:t>
                      </a:r>
                      <a:r>
                        <a:rPr lang="en-US" sz="2800" baseline="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ทารกน้ำหนักแรกเกิด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&lt; 2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500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กรัม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14.</a:t>
                      </a:r>
                      <a:r>
                        <a:rPr lang="en-US" sz="2800" baseline="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ทารกแรกเกิดจนถึงอายุต่ำกว่า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6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เดือน มี ค่าเฉลี่ย กินนมแม่อย่างเดียว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15.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อัตราทารกที่คลอดจากมารดาติดเชื้อ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HIV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ได้รับการตรวจหาการติดเชื้อ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HIV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6236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5956" y="1560087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 </a:t>
            </a:r>
            <a:r>
              <a:rPr lang="th-TH" b="1" dirty="0"/>
              <a:t>องค์ประกอบที่ 3 ความเข้มแข็งของภาคีเครือข่าย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1194025"/>
              </p:ext>
            </p:extLst>
          </p:nvPr>
        </p:nvGraphicFramePr>
        <p:xfrm>
          <a:off x="304800" y="2348880"/>
          <a:ext cx="882397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16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. อัตรา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เด็ก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0-5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ปี ได้รับวัคซีน ครบตามเกณฑ์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17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อัตราเด็ก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0-5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ปีได้รับการตรวจพัฒนาการตามวัย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18.</a:t>
                      </a:r>
                      <a:r>
                        <a:rPr lang="en-US" sz="2800" baseline="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เด็ก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0-5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ปี ได้รับการตรวจภาวะการเจริญเติบโต ตามวัย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19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. อัตรา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เด็ก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0-2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ปีได้รับการตรวจสุขภาพช่องปาก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242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1805932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การบริหารจัดการคุณภาพองค์กร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ข้อ) 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8320203"/>
              </p:ext>
            </p:extLst>
          </p:nvPr>
        </p:nvGraphicFramePr>
        <p:xfrm>
          <a:off x="144693" y="2780928"/>
          <a:ext cx="882397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มีการบริหารจัดการ  ข้อมูลและ 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สารสนเทศ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มี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การบริหารคุณภาพด้านอำนวยการภาคี(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Conductor)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มีการจัดการความรู้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มี การสื่อสาร / การแลกเปลี่ยนเรียนรู้ ข้อมูลทั้งภายในองค์กรและระหว่าง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ภาคี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013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292" y="1643945"/>
            <a:ext cx="881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b="1" dirty="0"/>
              <a:t>อายุ 5-14 ปี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ผลกระทบต่อสุขภาพ ตามเป้าหมาย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ข้อ) 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3993556"/>
              </p:ext>
            </p:extLst>
          </p:nvPr>
        </p:nvGraphicFramePr>
        <p:xfrm>
          <a:off x="140516" y="2924944"/>
          <a:ext cx="8823972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อัตราโรคอ้วนในเด็กอายุ 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6- 12 ปี                        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อัตราภาวะการได้ยิน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ผิดปกติ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อัตราภาวะสายตาผิดปกติ                                                   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อัตราฟันแท้ผุ ในเด็ก 12 ปี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5.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อัตราเด็ก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6-12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ปี ป่วยด้วยโรคที่ป้องกันด้วยวัคซีน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6.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อัตราความฉลาดทางสติปัญญา(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IQ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)เฉลี่ย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&gt;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100  คะแนน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5054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52400" y="45380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1881505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ระดับกระทรวงสาธารณสุข (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20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 เก็บ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17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521316"/>
              </p:ext>
            </p:extLst>
          </p:nvPr>
        </p:nvGraphicFramePr>
        <p:xfrm>
          <a:off x="152400" y="2492896"/>
          <a:ext cx="8823972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อัตราส่วนการตายมารดาไม่เกิน 15 ต่อการเกิดมีชีพแสนคน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อัตราเด็ก 0 - 5 ปี มีพัฒนาการสมวัย ร้อยละ 85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ด็กนักเรียนเริ่มอ้วนและอ้วน ไม่เกินร้อยละ 10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en-US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อัตราการเสียชีวิตจากการจมน้ำของเด็กอายุต่ำกว่า 15 ปี ไม่เกิน 6.5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</a:t>
                      </a:r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อัตราการคลอดมีชีพในหญิงอายุ 15 - 19 ปี (ไม่เกิน 50 ต่อประชากรหญิงอายุ 15 -19 ปี พันคน)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468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292" y="1317407"/>
            <a:ext cx="881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b="1" dirty="0"/>
              <a:t>อายุ 5-14 ปี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/>
              <a:t>องค์ประกอบที่ 2 การพัฒนาคุณภาพบริการ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ข้อ) 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904655"/>
              </p:ext>
            </p:extLst>
          </p:nvPr>
        </p:nvGraphicFramePr>
        <p:xfrm>
          <a:off x="152400" y="2226320"/>
          <a:ext cx="8823972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อัตราโรคอ้วนในเด็กอายุ 6- 12 ปี ได้รับการแก้ไข/ส่ง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ต่อ                                 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อัตราเด็ก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6-12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ปีที่มีภาวะการได้ยินผิดปกติได้รับการแก้ไข/ส่ง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ต่อ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อัตราเด็ก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6-12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ปีที่มีภาวะสายตาผิดปกติ  ได้รับการแก้ไข/ส่ง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ต่อ                                            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อัตราฟันแท้ผุ ในเด็ก 12 ปี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5.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เด็กนักเรียน ป.1 ได้รับการเคลือบหลุมร่องฟัน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6.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เด็กอายุ 6-12  ปีที่มีปัญหาด้านพฤติกรรม (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SDQ)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ได้รับการแก้ไข / ส่งต่อ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26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292" y="1404939"/>
            <a:ext cx="881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b="1" dirty="0"/>
              <a:t>อายุ 5-14 ปี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/>
              <a:t>องค์ประกอบที่ 3 ความเข้มแข็งของภาคี</a:t>
            </a:r>
            <a:r>
              <a:rPr lang="th-TH" b="1" dirty="0" smtClean="0"/>
              <a:t>เครือข่าย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1054072"/>
              </p:ext>
            </p:extLst>
          </p:nvPr>
        </p:nvGraphicFramePr>
        <p:xfrm>
          <a:off x="152400" y="2420888"/>
          <a:ext cx="8823972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อัตราชมรมเด็กไทยฟันดีในโรงเรียนผ่านเกณฑ์มาตรฐาน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อัตราชมรมอาหารปลอดภัยในโรงเรียนผ่านเกณฑ์มาตรฐาน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อัตราชมรมสุขาน่าใช้ในโรงเรียนผ่านเกณฑ์มาตรฐาน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อัตราโรงเรียนผ่านเกณฑ์โรงเรียนส่งเสริมสุขภาพระดับทอง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5.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อัตราโรงเรียนผ่านเกณฑ์โรงเรียนส่งเสริมสุขภาพระดับเพชร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6.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อัตราเด็กอายุ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6-12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ปีได้รับการชั่งน้ำหนัก-วัดส่วนสูง  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7.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อัตราเด็กอายุ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6-12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ปีได้รับการตรวจคัดกรองสายตา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4858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292" y="1654455"/>
            <a:ext cx="881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b="1" dirty="0"/>
              <a:t>อายุ 5-14 ปี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/>
              <a:t>องค์ประกอบที่ 3 ความเข้มแข็งของภาคี</a:t>
            </a:r>
            <a:r>
              <a:rPr lang="th-TH" b="1" dirty="0" smtClean="0"/>
              <a:t>เครือข่าย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3957839"/>
              </p:ext>
            </p:extLst>
          </p:nvPr>
        </p:nvGraphicFramePr>
        <p:xfrm>
          <a:off x="152400" y="2924944"/>
          <a:ext cx="882397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8.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อัตราเด็กอายุ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6-12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ปีได้รับการตรวจคัดกรองการได้ยิน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9.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อัตราเด็ก ป.1 ได้รับการตรวจสุขภาพช่องปาก 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10.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อัตราเด็ก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–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1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ปีได้รับวัคซีนตามเกณฑ์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11.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เด็กวัยเรียนได้รับการตรวจคัดกรองพฤติกรรมสุขภาพ (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SDQ)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957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292" y="1772816"/>
            <a:ext cx="881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b="1" dirty="0"/>
              <a:t>อายุ 5-14 ปี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/>
              <a:t>องค์ประกอบที่ </a:t>
            </a:r>
            <a:r>
              <a:rPr lang="en-US" b="1" dirty="0"/>
              <a:t>4</a:t>
            </a:r>
            <a:r>
              <a:rPr lang="th-TH" b="1" dirty="0"/>
              <a:t> การบริหารจัดการคุณภาพองค์กร </a:t>
            </a:r>
            <a:r>
              <a:rPr lang="th-TH" b="1" dirty="0" smtClean="0"/>
              <a:t>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ข้อ) 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040340"/>
              </p:ext>
            </p:extLst>
          </p:nvPr>
        </p:nvGraphicFramePr>
        <p:xfrm>
          <a:off x="152400" y="2852936"/>
          <a:ext cx="882397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มีการบริหารจัดการ  ข้อมูลและ 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สารสนเทศ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มี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การบริหารคุณภาพด้านอำนวยการภาคี(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Conductor)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มีการจัดการความรู้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มี การสื่อสาร / การแลกเปลี่ยนเรียนรู้ ข้อมูลทั้งภายในองค์กรและระหว่าง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ภาคี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023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292" y="1772816"/>
            <a:ext cx="881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b="1" dirty="0"/>
              <a:t>อายุ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-21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/>
              <a:t>องค์ประกอบที่ </a:t>
            </a:r>
            <a:r>
              <a:rPr lang="en-US" b="1" dirty="0"/>
              <a:t>1</a:t>
            </a:r>
            <a:r>
              <a:rPr lang="th-TH" b="1" dirty="0"/>
              <a:t> ผลกระทบต่อสุขภาพ ตามเป้าหมาย </a:t>
            </a:r>
            <a:r>
              <a:rPr lang="th-TH" b="1" dirty="0" smtClean="0"/>
              <a:t>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ข้อ) 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0230989"/>
              </p:ext>
            </p:extLst>
          </p:nvPr>
        </p:nvGraphicFramePr>
        <p:xfrm>
          <a:off x="152400" y="2852936"/>
          <a:ext cx="882397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อุบัติเหตุบนท้องถนนในเด็กวัยรุ่นอายุ 15-19 ปี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โรคติดต่อทางเพศสัมพันธ์ในเด็กวัยรุ่นอายุ 15-19 ปี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โรค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แทรกซ้อนจากการทำแท้งในเด็กวัยรุ่นอายุ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15-19 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ปี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ภาวะบกพร่องความฉลาดทางสติปัญญา ในเด็กนักเรียน 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 ม.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1 - ม.3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3852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404938"/>
            <a:ext cx="881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b="1" dirty="0"/>
              <a:t>อายุ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-21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/>
              <a:t> องค์ประกอบที่ 2 การพัฒนาคุณภาพ</a:t>
            </a:r>
            <a:r>
              <a:rPr lang="th-TH" b="1" dirty="0" smtClean="0"/>
              <a:t>บริกา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5747540"/>
              </p:ext>
            </p:extLst>
          </p:nvPr>
        </p:nvGraphicFramePr>
        <p:xfrm>
          <a:off x="165956" y="2564904"/>
          <a:ext cx="8823972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อัตราของ รพ. ผ่านมาตรฐานคลินิกบริการสุขภาพที่เป็นมิตรกับวัยรุ่น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H SarabunPSK"/>
                          <a:cs typeface="TH SarabunPSK" panose="020B0500040200020003" pitchFamily="34" charset="-34"/>
                        </a:rPr>
                        <a:t>                                                                        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อัตราของ รพ. ผ่านมาตรฐานศูนย์ให้คำปรึกษาคุณภาพ (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Psychosocial Clinic)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H SarabunPSK"/>
                          <a:cs typeface="TH SarabunPSK" panose="020B0500040200020003" pitchFamily="34" charset="-34"/>
                        </a:rPr>
                        <a:t>                                                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H SarabunPSK"/>
                          <a:cs typeface="TH SarabunPSK" panose="020B0500040200020003" pitchFamily="34" charset="-34"/>
                        </a:rPr>
                        <a:t>อัตรา โรงเรียนมัธมศีกษามีการสอนหลักสูตรเพศศึกษารอบด้าน                                                    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4. 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อัตราโรงเรียนมัธยมผ่านเกณฑ์มาตรฐานโรงเรียนส่งเสริมสุขภาพระดับเพชร 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4356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404938"/>
            <a:ext cx="881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b="1" dirty="0"/>
              <a:t>อายุ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-21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/>
              <a:t> องค์ประกอบที่ 2 การพัฒนาคุณภาพ</a:t>
            </a:r>
            <a:r>
              <a:rPr lang="th-TH" b="1" dirty="0" smtClean="0"/>
              <a:t>บริกา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1231043"/>
              </p:ext>
            </p:extLst>
          </p:nvPr>
        </p:nvGraphicFramePr>
        <p:xfrm>
          <a:off x="165956" y="2564904"/>
          <a:ext cx="8823972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อัตราเด็กวัยรุ่นที่มารับบริการ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YFHS /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ศูนย์ให้คำปรึกษาคุณภาพ(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Psychosocial Clinic)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ที่มีปัญหาได้รับการแก้ไข/ส่งต่อ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7.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อัตราหญิงอายุ 15-19 ปีตั้งครรภ์ซ้ำ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8.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อัตรานักเรียนม.1-ม.3 ปีที่มีปัญหาด้านพฤติกรรม (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SDQ)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ได้รับการแก้ไข / ส่งต่อ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3954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603" y="1252538"/>
            <a:ext cx="881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b="1" dirty="0"/>
              <a:t>อายุ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-21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/>
              <a:t>องค์ประกอบที่ 3 ความเข้มแข็งของภาคีเครือข่าย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4054795"/>
              </p:ext>
            </p:extLst>
          </p:nvPr>
        </p:nvGraphicFramePr>
        <p:xfrm>
          <a:off x="182603" y="2060848"/>
          <a:ext cx="8823972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 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 ชมรม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To Be No.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 ในโรงเรียนมัธยม</a:t>
                      </a: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H SarabunPSK"/>
                          <a:cs typeface="TH SarabunPSK" panose="020B0500040200020003" pitchFamily="34" charset="-34"/>
                        </a:rPr>
                        <a:t>                                                                     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en-US" sz="2800" baseline="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 เด็กวัยรุ่น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อายุ15-19 ปี บริโภคเครื่องดื่มแอลกอฮอล์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280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อัตราการใช้ถุงยางอนามัยของวัยรุ่น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เด็กวัยรุ่นอายุ 15-19 ปีมารับบริการวางแผนครอบครัว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5.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อัตราการคลอดในมารดาอายุ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15-19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ปี ต่อประชากรอายุ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15-19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ปี พันคน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                                                                                  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                                         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6.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อัตราเด็กวัยรุ่นอายุ 15-19 ปี มารับบริการที่ศูนย์ให้คำปรึกษาคุณภาพ(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Psychosocial Clinic)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222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603" y="1452593"/>
            <a:ext cx="881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b="1" dirty="0"/>
              <a:t>อายุ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-21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/>
              <a:t>องค์ประกอบที่ 3 ความเข้มแข็งของภาคีเครือข่าย 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7298747"/>
              </p:ext>
            </p:extLst>
          </p:nvPr>
        </p:nvGraphicFramePr>
        <p:xfrm>
          <a:off x="182603" y="2636912"/>
          <a:ext cx="8823972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7. </a:t>
                      </a:r>
                      <a:r>
                        <a:rPr lang="th-TH" sz="2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อัตราเด็กวัยรุ่นอายุ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15-19 </a:t>
                      </a:r>
                      <a:r>
                        <a:rPr lang="th-TH" sz="2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ปีมารับบริการคลินิกให้บริการที่เป็นมิตรกับวัยรุ่น(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YFHS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)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8.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อัตรานักเรียนม.1-ม.3 ในโรงเรียนมัธยมศึกษาได้รับการคัดกรองพฤติกรรมเสี่ยงด้านพฤติกรรม(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SDQ)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9.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อัตรานักเรียนม.1-ม.6ในโรงเรียนมัธยมศึกษาเข้าร่วมเป็นสมาชิกชมรม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To Be No.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9727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956" y="1404938"/>
            <a:ext cx="881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b="1" dirty="0"/>
              <a:t>อายุ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-21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การบริหารจัดการคุณภาพองค์กร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ข้อ) 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0386194"/>
              </p:ext>
            </p:extLst>
          </p:nvPr>
        </p:nvGraphicFramePr>
        <p:xfrm>
          <a:off x="182603" y="2636912"/>
          <a:ext cx="8823972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มีการบริหารจัดการ  ข้อมูลและ 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สารสนเทศ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มี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การบริหารคุณภาพด้านอำนวยการภาคี(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Conductor)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มีการจัดการความรู้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มี การสื่อสาร / การแลกเปลี่ยนเรียนรู้ ข้อมูลทั้งภายในองค์กรและระหว่างภาคี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7347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52400" y="45380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5956" y="1654930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ระดับกระทรวงสาธารณสุข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0024922"/>
              </p:ext>
            </p:extLst>
          </p:nvPr>
        </p:nvGraphicFramePr>
        <p:xfrm>
          <a:off x="160014" y="2307005"/>
          <a:ext cx="8823972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</a:t>
                      </a:r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ความชุกของผู้บริโภคเครื่องดื่มแอลกอฮอล์ในประชากรอายุ 15 - 19 ปี (ไม่เกินร้อยละ 13)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 </a:t>
                      </a:r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อัตราตายด้วยอุบัติเหตุทางถนน ในปี 2558 ไม่เกิน 18 ต่อประชากรแสนคน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 </a:t>
                      </a:r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อัตราตายด้วยโรคหลอดเลือดหัวใจ ลดลงร้อยละ 10 ภายในระยะ 5 ปี (2558 - 2562)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 </a:t>
                      </a:r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ร้อยละของผู้สูงอายุมีพฤติกรรมสุขภาพที่พึงประสงค์ (ร้อยละ 30)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0659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956" y="1404938"/>
            <a:ext cx="881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วัยทำงาน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ผลกระทบต่อสุขภาพวัยทำงาน ตามเป้าหมาย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ข้อ) 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7095861"/>
              </p:ext>
            </p:extLst>
          </p:nvPr>
        </p:nvGraphicFramePr>
        <p:xfrm>
          <a:off x="182603" y="2636912"/>
          <a:ext cx="8823972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1.1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อัตราประชากรวัยทำงานตายจากอุบัติเหตุทางถนน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1.2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อัตราประชากรวัยทำงานตายจากโรคหลอดเลือดหัวใจ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1.3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อัตราประชากรวัยทำงานตายจากมะเร็งเต้านม</a:t>
                      </a:r>
                      <a:r>
                        <a:rPr lang="th-TH" sz="280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                                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1.4</a:t>
                      </a:r>
                      <a:r>
                        <a:rPr lang="en-US" sz="280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อัตราประชากรวัยทำงานตายจากมะเร็งปากมดลูก</a:t>
                      </a:r>
                      <a:r>
                        <a:rPr lang="th-TH" sz="280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                                      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1.5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อัตราผู้ป่วยเบาหวานราย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ใหม่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1.6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อัตราผู้ป่วยความดันโลหิตสูงรายใหม่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9643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956" y="1301642"/>
            <a:ext cx="881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วัยทำงาน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2 การพัฒนาคุณภาพบริการ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ข้อ)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9819836"/>
              </p:ext>
            </p:extLst>
          </p:nvPr>
        </p:nvGraphicFramePr>
        <p:xfrm>
          <a:off x="177979" y="2225040"/>
          <a:ext cx="8823972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2.1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อัตราโรงพยาบาลผ่านเกณฑ์โรงพยาบาลส่งเสริมสุขภาพ </a:t>
                      </a: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HPHNQC 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เกณฑ์โรงพยาบาลส่งเสริมสุขภาพแห่งชาติ )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2.2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อัตรา สถานบริการผ่านมาตรฐาน </a:t>
                      </a: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DPAC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2.3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อัตราสถานบริการผ่านมาตรฐาน  </a:t>
                      </a: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NCD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คุณภาพ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2.4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 รพ.สต. ผ่านเกณฑ์มาตรฐาน </a:t>
                      </a: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DPAC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2.5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อัตราสตรีอายุ 30-60 ปี คัดกรองมะเร็งเต้านม ได้รับการแก้ไข / ส่งต่อ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2.6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อัตราสตรีอายุ 30-60 ปี คัดกรองมะเร็งปากมดลูก ได้รับการแก้ไข / ส่งต่อ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2688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956" y="1301642"/>
            <a:ext cx="881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วัยทำงาน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2 การพัฒนาคุณภาพบริการ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6389451"/>
              </p:ext>
            </p:extLst>
          </p:nvPr>
        </p:nvGraphicFramePr>
        <p:xfrm>
          <a:off x="165956" y="2780928"/>
          <a:ext cx="882397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2.7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อัตราผู้ป่วยความดันโลหิตสูงมีภาวะแทรกซ้อนได้รับการดูแลรักษา / ส่งต่อ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2.8 อัตราผู้ป่วยเบาหวานมีภาวะแทรกซ้อนได้รับการดูแลรักษา / ส่งต่อ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8412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956" y="1301642"/>
            <a:ext cx="881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วัยทำงาน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3 ความเข้มแข็งของภาคีเครือข่าย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3745167"/>
              </p:ext>
            </p:extLst>
          </p:nvPr>
        </p:nvGraphicFramePr>
        <p:xfrm>
          <a:off x="177979" y="2225040"/>
          <a:ext cx="8823972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3.1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อัตราชมรมสร้างสุขภาพผ่านเกณฑ์ระดับ </a:t>
                      </a: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3.2 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จำนวนศูนย์เรียนรู้องค์กรต้นแบบไร้พุง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3.3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อัตราผ่านมาตรฐานตำบลจัดการสุขภาพ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3.4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อัตราประชากรอายุ </a:t>
                      </a: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15-59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ปี ได้รับการคัดกรองเบาหวาน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3.5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อัตราประชากรอายุ </a:t>
                      </a: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15-59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ปี ได้รับการคัดกรองความดันโลหิตสูง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3.6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อัตราประชากรชาย  อายุ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15-59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ปี มีรอบเอวปกติ (ไม่เกิน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90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ซม.) 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399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956" y="1301642"/>
            <a:ext cx="881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วัยทำงาน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3 ความเข้มแข็งของภาคี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เครือข่าย 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7892084"/>
              </p:ext>
            </p:extLst>
          </p:nvPr>
        </p:nvGraphicFramePr>
        <p:xfrm>
          <a:off x="177979" y="2225040"/>
          <a:ext cx="8823972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3.7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อัตราประชากรหญิง  อายุ </a:t>
                      </a: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15-59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ปี มีรอบเอวปกติ (ไม่เกิน </a:t>
                      </a: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80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ซม.) 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3.8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อัตราสตรีอายุ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30-60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ปี มีการตรวจมะเร็งเต้านมด้วยตนเอง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3.9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อัตราสตรีอายุ </a:t>
                      </a: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30-60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ปี มีการตรวจมะเร็งปากมดลูก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3.10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อัตราผู้ป่วยเบาหวานที่ควบคุมระดับน้ำตาลในเลือดได้ดี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3.11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อัตราผู้ป่วยความดันโลหิตสูงที่ควบคุมความดันโลหิตได้ดี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4938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956" y="1301642"/>
            <a:ext cx="881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วัยทำงาน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การบริหารจัดการคุณภาพองค์กร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ข้อ) 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1297392"/>
              </p:ext>
            </p:extLst>
          </p:nvPr>
        </p:nvGraphicFramePr>
        <p:xfrm>
          <a:off x="181960" y="2492896"/>
          <a:ext cx="882397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1.1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มีการบริหารจัดการ  ข้อมูลและ สารสนเทศ                                                            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1.2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มีการบริหารคุณภาพด้านอำนวยการภาคี (</a:t>
                      </a: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Conductor)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 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1.3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มี การจัดการความรู้ 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1.4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มี การสื่อสาร / การแลกเปลี่ยนเรียนรู้ ข้อมูลทั้งภายในองค์กรและระหว่าง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ภาคี                              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869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956" y="1301642"/>
            <a:ext cx="881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ผู้สูงอายุและผู้พิการ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ผลกระทบต่อสุขภาพผู้สูงอายุและผู้พิการตามเป้าหมาย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8342371"/>
              </p:ext>
            </p:extLst>
          </p:nvPr>
        </p:nvGraphicFramePr>
        <p:xfrm>
          <a:off x="165956" y="2492896"/>
          <a:ext cx="8823972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1.1 อัตราผู้สูงอายุตายโรคหลอดเลือดสมอง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1.2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อัตราผู้สูงอายุป่วยโรคเบาหวานที่ควบคุมระดับน้ำตาลได้ดี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1.3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อัตรา ผู้สูงอายุป่วยด้วยโรคโรคความดันโลหิตสูงที่สามารถควบคุมได้ดี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1.4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อัตราผู้สูงอายุป่วยด้วยโรคซึมเศร้าเข้าถึงบริการ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1.5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อัตราผู้สูงอายุป่วยโรคสมองเสื่อมเข้าถึงบริการ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1.6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อัตราผู้สูงอายุป่วยโรคข้อเข่าเสื่อม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7217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956" y="1301642"/>
            <a:ext cx="881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ผู้สูงอายุและผู้พิการ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ผลกระทบต่อสุขภาพผู้สูงอายุและผู้พิการตามเป้าหมาย 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6648645"/>
              </p:ext>
            </p:extLst>
          </p:nvPr>
        </p:nvGraphicFramePr>
        <p:xfrm>
          <a:off x="165956" y="2492896"/>
          <a:ext cx="8823972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1.7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อัตราผู้พิการทางการเคลื่อนไหว(ขาขาด)ได้รับบริการครบถ้วน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1.8 อัตราผู้สูงอายุกลุ่ม ติดบ้านได้รับการดูแลสู่กลุ่มปกติ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1.9 อัตราผู้สูงอายุกลุ่ม ติดเตียงได้รับการดูแลสู่กลุ่มปกติ/กลุ่มติดบ้าน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1.10 อัตราผู้สูงอายุที่มีฟันหลังสบกันอย่างน้อย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4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คู่สบ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245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956" y="1652648"/>
            <a:ext cx="881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ผู้สูงอายุและผู้พิการ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2 การพัฒนาคุณภาพ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ข้อ) 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6730525"/>
              </p:ext>
            </p:extLst>
          </p:nvPr>
        </p:nvGraphicFramePr>
        <p:xfrm>
          <a:off x="188260" y="3140968"/>
          <a:ext cx="882397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2.1อัตรา รพท./รพศ./รพช.ผ่านมาตรฐานคลินิกสูงอายุคุณภาพ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2.2 อัตรา รพท./รพศ./รพช.ผ่านมาตรฐานการบริการดูแลสุขภาพผู้สูงอายุในสถานบริการและที่บ้าน(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HHC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)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9599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956" y="1175594"/>
            <a:ext cx="881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ผู้สูงอายุและผู้พิการ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3 ความเข้มแข็งของภาคีเครือข่าย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13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0609892"/>
              </p:ext>
            </p:extLst>
          </p:nvPr>
        </p:nvGraphicFramePr>
        <p:xfrm>
          <a:off x="165956" y="1996220"/>
          <a:ext cx="8823972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en-US" sz="2800" baseline="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วัด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ส่งเสริมสุขภาพ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ชมรมผู้สูงอายุผ่านมาตรฐานคุณภาพ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ตำบลผ่าน มาตรฐานตำบลดูแลผู้สูงอายุต่อเนื่องระยะยาว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 ผู้สูงอายุได้รับการคัดกรองเบาหวาน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5.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อัตราผู้สูงอายุ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โรคเบาหวานได้รับ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การคัดกรอ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งา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วะแทรกซ้อน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6.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 ผู้สูงอายุได้รับการคัดกรองความดันโลหิตสูง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7.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อัตรา ผู้สูงอายุโรคความดันโลหิตสูงได้รับการคัดกรองภาวะแทรกซ้อน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9251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52400" y="45380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5956" y="1654930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ระดับกระทรวงสาธารณสุข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3606109"/>
              </p:ext>
            </p:extLst>
          </p:nvPr>
        </p:nvGraphicFramePr>
        <p:xfrm>
          <a:off x="160014" y="2307005"/>
          <a:ext cx="8823972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10. </a:t>
                      </a:r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ร้อยละของอำเภอที มี </a:t>
                      </a:r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DHS </a:t>
                      </a:r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ที่เชื่อมโยงระบบบริการปฐมภูมิกับชุมชนและท้องถิ่นอย่างมีคุณภาพ (ไม่น้อยกว่าร้อยละ 80)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11. </a:t>
                      </a:r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การส่งต่อผู้ป่วยออกนอกเขตสุขภาพลดลง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12. </a:t>
                      </a:r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50 ของอำเภอสามารถควบคุมโรคติดต่อสำคัญของพื้นที่ได้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 </a:t>
                      </a:r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50 ของอำเภอชายแดนสามารถควบคุมโรคติดต่อสำคัญของพื้นที่ชายแดน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546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956" y="1301642"/>
            <a:ext cx="881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ผู้สูงอายุและผู้พิการ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3 ความเข้มแข็งของภาคีเครือข่าย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1316358"/>
              </p:ext>
            </p:extLst>
          </p:nvPr>
        </p:nvGraphicFramePr>
        <p:xfrm>
          <a:off x="165956" y="2492896"/>
          <a:ext cx="8823972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8.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อัตราผู้สูงอายุได้รับการคัดกรองโรคซึมเศร้า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9.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อัตราผู้สูงอายุได้รับการคัดกรองสมองเสื่อม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10.</a:t>
                      </a:r>
                      <a:r>
                        <a:rPr lang="en-US" sz="2800" baseline="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ผู้สูงอายุได้รับการคัดกรองโรคเข่าเสื่อม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11.</a:t>
                      </a:r>
                      <a:r>
                        <a:rPr lang="en-US" sz="2800" baseline="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ผู้พิการทางการเคลื่อนไหว(ขาขาด)ได้ขึ้นทะเบียนเป็นคน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พิการ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r>
                        <a:rPr lang="en-US" dirty="0" smtClean="0">
                          <a:latin typeface="TH SarabunPSK"/>
                          <a:cs typeface="TH SarabunPSK"/>
                        </a:rPr>
                        <a:t>*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12.</a:t>
                      </a:r>
                      <a:r>
                        <a:rPr lang="en-US" sz="2800" baseline="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ผู้สูงอายุได้รับการคัดกรองสุขภาพช่อง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ปาก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13.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อัตราผู้สูงอายุเป็นสมาชิกชมรมผู้สูงอายุ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6019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956" y="1175594"/>
            <a:ext cx="881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ผู้สูงอายุและผู้พิการ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การบริหารจัดการคุณภาพองค์กร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ข้อ) 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8343642"/>
              </p:ext>
            </p:extLst>
          </p:nvPr>
        </p:nvGraphicFramePr>
        <p:xfrm>
          <a:off x="152400" y="2564904"/>
          <a:ext cx="882397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1.1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มีการบริหารจัดการ  ข้อมูลและ 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สารสนเทศ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1.2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มีการบริหารคุณภาพด้านอำนวยการภาคี(</a:t>
                      </a: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Conductor)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1.3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มีการจัดการความรู้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1.4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มี การสื่อสาร / การแลกเปลี่ยนเรียนรู้ ข้อมูลทั้งภายในองค์กรและระหว่าง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ภาคี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8593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956" y="1175594"/>
            <a:ext cx="881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อนามัยสิ่งแวดล้อม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ผลกระทบต่อสุขภาพ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ข้อ) 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51325"/>
              </p:ext>
            </p:extLst>
          </p:nvPr>
        </p:nvGraphicFramePr>
        <p:xfrm>
          <a:off x="142649" y="2129701"/>
          <a:ext cx="882397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1.1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อัตราการเกิดโรคอาหารเป็นพิษ                                     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1.2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อัตราการเกิดโรคอุจจาระร่วง(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cholera)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1.3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อัตราการเกิดอุจจาระร่วงเฉียบพลัน(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Acute </a:t>
                      </a:r>
                      <a:r>
                        <a:rPr lang="en-US" sz="2800" dirty="0" err="1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Diarrhoea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                                           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1.4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อัตราการเกิดโรคไข้เลือดออก 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1.5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อัตราการเกิดโรคปอดอักเสบ(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Pneumonia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)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1.6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อัตราการเกิดโรคมือ เท้า ปาก 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1.7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อัตราการเกิดโรคฉี่หนู(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Leptospirosis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)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1.8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อัตราการเกิดโรคมะเร็งปอด (รายใหม่)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304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772" y="1398118"/>
            <a:ext cx="881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อนามัยสิ่งแวดล้อม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2 การพัฒนาคุณภาพ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 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3964109"/>
              </p:ext>
            </p:extLst>
          </p:nvPr>
        </p:nvGraphicFramePr>
        <p:xfrm>
          <a:off x="148134" y="2564904"/>
          <a:ext cx="8823972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2.1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อัตราสถานบริการสาธารณสุขผ่านมาตรฐาน </a:t>
                      </a: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GREEN&amp;CLEAN Hospital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2.2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อัตรา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H SarabunPSK"/>
                          <a:cs typeface="TH SarabunPSK" panose="020B0500040200020003" pitchFamily="34" charset="-34"/>
                        </a:rPr>
                        <a:t>สถานบริการผ่านมาตรฐาน</a:t>
                      </a: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H SarabunPSK"/>
                          <a:cs typeface="TH SarabunPSK" panose="020B0500040200020003" pitchFamily="34" charset="-34"/>
                        </a:rPr>
                        <a:t> Healthy Work Place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H SarabunPSK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H SarabunPSK"/>
                          <a:cs typeface="TH SarabunPSK" panose="020B0500040200020003" pitchFamily="34" charset="-34"/>
                        </a:rPr>
                        <a:t>                                                                                                                      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2.3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อัตรา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H SarabunPSK"/>
                          <a:cs typeface="TH SarabunPSK" panose="020B0500040200020003" pitchFamily="34" charset="-34"/>
                        </a:rPr>
                        <a:t>สถานบริการผ่านมาตรฐาน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โรงครัว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2.4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อัตรา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H SarabunPSK"/>
                          <a:cs typeface="TH SarabunPSK" panose="020B0500040200020003" pitchFamily="34" charset="-34"/>
                        </a:rPr>
                        <a:t>สถานบริการผ่านมาตรฐาน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โรงอาหาร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2.5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อัตรา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H SarabunPSK"/>
                          <a:cs typeface="TH SarabunPSK" panose="020B0500040200020003" pitchFamily="34" charset="-34"/>
                        </a:rPr>
                        <a:t>สถานบริการผ่านมาตรฐาน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อาหารสะอาด รสชาติอร่อย (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CFGT)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สำหรับร้านอาหาร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569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772" y="1398118"/>
            <a:ext cx="881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อนามัยสิ่งแวดล้อม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2 การพัฒนาคุณภาพ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  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4207902"/>
              </p:ext>
            </p:extLst>
          </p:nvPr>
        </p:nvGraphicFramePr>
        <p:xfrm>
          <a:off x="148134" y="2564904"/>
          <a:ext cx="8823972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2.6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H SarabunPSK"/>
                          <a:cs typeface="TH SarabunPSK" panose="020B0500040200020003" pitchFamily="34" charset="-34"/>
                        </a:rPr>
                        <a:t>อัตราสถานบริการผ่านมาตรฐาน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น้ำประปาดื่มได้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2.7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H SarabunPSK"/>
                          <a:cs typeface="TH SarabunPSK" panose="020B0500040200020003" pitchFamily="34" charset="-34"/>
                        </a:rPr>
                        <a:t>อัตราสถานบริการผ่านมาตรฐาน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การบำบัดน้ำเสีย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2.8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H SarabunPSK"/>
                          <a:cs typeface="TH SarabunPSK" panose="020B0500040200020003" pitchFamily="34" charset="-34"/>
                        </a:rPr>
                        <a:t>สถานบริการผ่านมาตรฐานคุณภาพ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การจัดการมูลฝอยติดเชื้อสำหรับโรงพยาบาล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2.9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อัตราทีมเฝ้าระวังสอบสวนเคลื่อนที่เร็ว                       (</a:t>
                      </a: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SRRT)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ผ่านมาตรฐาน 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2.10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อัตราสถานบริการสาธารณสุขมีระบบการแพทย์ฉุกเฉิน(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EMS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)ผ่านเกณฑ์มาตรฐาน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2644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/>
              <a:t> (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772" y="1398118"/>
            <a:ext cx="881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อนามัยสิ่งแวดล้อม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3 ความเข้มแข็งของภาคีเครือข่าย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21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9054906"/>
              </p:ext>
            </p:extLst>
          </p:nvPr>
        </p:nvGraphicFramePr>
        <p:xfrm>
          <a:off x="148134" y="2564904"/>
          <a:ext cx="8823972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3.1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อัตราร้านอาหารผ่านเกณฑ์มาตรฐาน </a:t>
                      </a: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CFGT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3.2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อัตราแผงลอยผ่านเกณฑ์มาตรฐาน </a:t>
                      </a: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CFGT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b="1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3.3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อัตราโรงแรมผ่านมาตรฐานการสุขาภิบาลอาหารในโรงแรม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3.4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อัตราตลาดประเภท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ผ่านเกณฑ์ตลาดสดน่า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ซื้อ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3.5 </a:t>
                      </a: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อัตราตลาดนัด ผ่านเกณฑ์ตลาดนัดน่าซื้อ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9115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772" y="1398118"/>
            <a:ext cx="881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อนามัยสิ่งแวดล้อม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3 ความเข้มแข็งของภาคีเครือข่าย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1449461"/>
              </p:ext>
            </p:extLst>
          </p:nvPr>
        </p:nvGraphicFramePr>
        <p:xfrm>
          <a:off x="200772" y="2338404"/>
          <a:ext cx="8823972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3.6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 ระบบประปาของ อปท.ผ่านมาตรฐานน้ำประปาดื่มได้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3.7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อัตราส้วมสาธารณะผ่านเกณฑ์มาตรฐาน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HAS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 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3.8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อัตราสวนสาธารณะผ่านเกณฑ์มาตรฐานสวนสาธารณะน่ารื่นรมย์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b="1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3.10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อัตราสถานที่ทำงาน ผ่านเกณฑ์มาตรฐาน สถานที่ทำงานน่าอยู่ น่าทำงาน</a:t>
                      </a: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en-US" sz="2800" b="1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Healthy Workplace)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8498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9422" y="1137253"/>
            <a:ext cx="881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อนามัยสิ่งแวดล้อม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3 ความเข้มแข็งของภาคีเครือข่าย 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8187995"/>
              </p:ext>
            </p:extLst>
          </p:nvPr>
        </p:nvGraphicFramePr>
        <p:xfrm>
          <a:off x="183480" y="2072640"/>
          <a:ext cx="8823972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b="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3.11 </a:t>
                      </a:r>
                      <a:r>
                        <a:rPr lang="th-TH" sz="2800" b="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อัตราสถานประกอบการโรงแรมผ่านเกณฑ์มาตรฐาน โรงแรมน่าอยู่ น่าพัก</a:t>
                      </a:r>
                      <a:endParaRPr lang="en-US" sz="2800" b="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b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3.12 </a:t>
                      </a:r>
                      <a:r>
                        <a:rPr lang="th-TH" sz="2800" b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อัตราสถานประกอบการเอกชนผ่านเกณฑ์มาตรฐาน สถานประกอบการปลอดโรค ปลอดภัย กายใจเป็นสุข</a:t>
                      </a:r>
                      <a:endParaRPr lang="en-US" sz="2800" b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b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3.13 </a:t>
                      </a:r>
                      <a:r>
                        <a:rPr lang="th-TH" sz="2800" b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 อปท. ผ่านมาตรฐานคุณภาพด้านการจัดการจัดการสุขาภิบาลอาหาร</a:t>
                      </a:r>
                      <a:endParaRPr lang="en-US" sz="2800" b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b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3.14 </a:t>
                      </a:r>
                      <a:r>
                        <a:rPr lang="th-TH" sz="2800" b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 อปท. ผ่านมาตรฐานคุณภาพด้านการจัดการคุณภาพน้ำบริโภค</a:t>
                      </a:r>
                      <a:endParaRPr lang="en-US" sz="2800" b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b="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3.15 </a:t>
                      </a:r>
                      <a:r>
                        <a:rPr lang="th-TH" sz="2800" b="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 อปท. ผ่านมาตรฐานคุณภาพด้านการจัดการสิ่งปฏิกูล</a:t>
                      </a:r>
                      <a:endParaRPr lang="en-US" sz="2800" b="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202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449145"/>
            <a:ext cx="881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อนามัยสิ่งแวดล้อม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3 ความเข้มแข็งของภาคีเครือข่าย 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392831"/>
              </p:ext>
            </p:extLst>
          </p:nvPr>
        </p:nvGraphicFramePr>
        <p:xfrm>
          <a:off x="165956" y="2780928"/>
          <a:ext cx="8823972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3.16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 อปท. ผ่านมาตรฐานคุณภาพด้านการจัดการมูลฝอย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3.17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 อปท. ผ่านมาตรฐานคุณภาพด้านการรองรับภาวะฉุกเฉินและภัยพิบัติ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3.18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 อปท. ผ่านมาตรฐานคุณภาพด้านการจัดการเหตุรำคาญ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7588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449145"/>
            <a:ext cx="881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อนามัยสิ่งแวดล้อม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3 ความเข้มแข็งของภาคีเครือข่าย 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1900943"/>
              </p:ext>
            </p:extLst>
          </p:nvPr>
        </p:nvGraphicFramePr>
        <p:xfrm>
          <a:off x="165956" y="2780928"/>
          <a:ext cx="8823972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3.19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 อปท. ผ่านมาตรฐานคุณภาพด้านการจัดการกิจการที่เป็นอันตรายต่อสุขภาพ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3.20 </a:t>
                      </a:r>
                      <a:r>
                        <a:rPr lang="th-TH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 อปท. ผ่านมาตรฐานคุณภาพด้านการประเมินผลกระทบต่อสุขภาพ (</a:t>
                      </a: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HIA)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3.21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อัตรา อปท. ผ่านมาตรฐานคุณภาพด้านการบังคับใช้กฎหมาย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8830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52400" y="45380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5956" y="1654930"/>
            <a:ext cx="88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ระดับกระทรวงสาธารณสุข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9121869"/>
              </p:ext>
            </p:extLst>
          </p:nvPr>
        </p:nvGraphicFramePr>
        <p:xfrm>
          <a:off x="160014" y="2307005"/>
          <a:ext cx="8823972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14. </a:t>
                      </a:r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ระดับความสำเร็จของการดำเนินงานคุ้มครองผู้บริโภคด้านผลิตภัณฑ์สุขภาพ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 </a:t>
                      </a:r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อัตราการหยุดเสพ (</a:t>
                      </a:r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remission rate) </a:t>
                      </a:r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50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บสต.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16. </a:t>
                      </a:r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มีเครือข่ายนักกฎหมายที่เข้มแข็ง และบังคับใช้กฎหมายในเรื่องที่สำคัญได้อย่างมีประสิทธิภาพ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 </a:t>
                      </a:r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กระทรวงสาธารณสุขมีระบบฐานข้อมูล และสถานการณ์สิ่งแวดล้อมและสุขภาพ ระบบเฝ้าระวังด้านสิ่งแวดล้อมและสุขภาพ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162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772" y="1398118"/>
            <a:ext cx="881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 KPI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อนามัยสิ่งแวดล้อม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การบริหารจัดการคุณภาพองค์กร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4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ข้อ) 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1120965"/>
              </p:ext>
            </p:extLst>
          </p:nvPr>
        </p:nvGraphicFramePr>
        <p:xfrm>
          <a:off x="148134" y="2564904"/>
          <a:ext cx="882397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1.1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มีการบริหารจัดการ  ข้อมูลและ สารสนเทศ                                                            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1.2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มีการบริหารคุณภาพด้านอำนวยการภาคี (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Conductor)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 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1.3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มี การจัดการความรู้ 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1.4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มี การสื่อสาร / การแลกเปลี่ยนเรียนรู้ ข้อมูลทั้งภายในองค์กรและระหว่าง</a:t>
                      </a: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ภาคี                                                           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6795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52400" y="461501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5956" y="2204864"/>
            <a:ext cx="88120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5     KPI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11/7</a:t>
            </a:r>
          </a:p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      5.1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กลุ่มเด็กปฐมวัยและสตรี		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47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	ตัว</a:t>
            </a:r>
          </a:p>
          <a:p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5.2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กลุ่มวัยเรียน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 – 14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ปี)	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	27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	ตัว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5.3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กลุ่มวัยรุ่น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15 – 21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ปี)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		25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5.4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กลุ่มวัยทำงาน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		29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</a:t>
            </a:r>
          </a:p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      5.5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กลุ่มผู้สูงอายุและผู้พิการ		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29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	ตัว</a:t>
            </a:r>
          </a:p>
          <a:p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5.6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กลุ่มอนามัยสิ่งแวดล้อม		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43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	ตัว</a:t>
            </a:r>
          </a:p>
        </p:txBody>
      </p:sp>
    </p:spTree>
    <p:extLst>
      <p:ext uri="{BB962C8B-B14F-4D97-AF65-F5344CB8AC3E}">
        <p14:creationId xmlns:p14="http://schemas.microsoft.com/office/powerpoint/2010/main" xmlns="" val="136241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52400" y="45380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938" y="2222715"/>
            <a:ext cx="88120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5     KPI 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บ้านเลขที่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11/7</a:t>
            </a:r>
          </a:p>
          <a:p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จำนวนทั้งหมด	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	200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ต้องจัดเก็บ    	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	200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จัดเก็บในฐานข้อมูล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 43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แฟ้ม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 	84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Key In			26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วิธีพิเศษ	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90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		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8202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689" y="1175594"/>
            <a:ext cx="881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6. KPI QOF                                                    </a:t>
            </a:r>
            <a:r>
              <a:rPr lang="th-TH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ตัว)</a:t>
            </a:r>
          </a:p>
          <a:p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ตัวชี้วัด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ด้านที่ 1: คุณภาพและผลงานการจัดบริการสร้างเสริมสุขภาพและป้องกันโรค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5573514"/>
              </p:ext>
            </p:extLst>
          </p:nvPr>
        </p:nvGraphicFramePr>
        <p:xfrm>
          <a:off x="152400" y="2129701"/>
          <a:ext cx="8823972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1.1 ร้อยละหญิงตั้งครรภ์ได้รับการฝากครรภ์ครั้งแรกอายุครรภ์น้อยกว่าหรือเท่ากับ 12สัปดาห์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1.2 ร้อยละหญิงตั้งครรภ์ได้รับการฝากครรภ์ครบ 5 ครั้งตามเกณฑ์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1.3 ร้อยละของสตรีกลุ่มเป้าหมายได้รับการคัดกรองมะเร็งปากมดลูก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 ร้อยละของเด็กอายุ 1  ปี ได้รับวัคซีนโรคหัด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1.5 ร้อยละของเด็กประถม 1 ได้รับการตรวจช่องปาก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1.6 ร้อยละของเด็ก ป.1 ได้รับบริการเคลือบหลุมร่องฟัน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826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689" y="1175594"/>
            <a:ext cx="881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6. KPI QOF  </a:t>
            </a:r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ตัวชี้วัดด้านที่ 2: คุณภาพและผลงานการจัดบริการปฐม</a:t>
            </a:r>
            <a:r>
              <a:rPr lang="th-TH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ภูมิ  (</a:t>
            </a:r>
            <a:r>
              <a:rPr lang="en-US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8459749"/>
              </p:ext>
            </p:extLst>
          </p:nvPr>
        </p:nvGraphicFramePr>
        <p:xfrm>
          <a:off x="152400" y="2129701"/>
          <a:ext cx="8823972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2.1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สัดส่วน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OP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ปฐมภูมิ /รพ.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2.2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อัตราการรับเข้าโรงพยาบาลจากโรคหืด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2.3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อัตราการรับเข้ารพ.จากภาวะแทรกซ้อนระยะสั้นของโรคเบาหวาน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2.5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ร้อยละหน่วยบริการปฐมภูมิที่มีการสั่งใช้ยาสมุนไพรพื้นฐาน </a:t>
                      </a:r>
                      <a:endParaRPr lang="th-TH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rtl="0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5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2.5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ร้อยละหน่วยบริการปฐมภูมิที่มีการสั่งใช้ยาสมุนไพรพื้นฐาน </a:t>
                      </a:r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</a:t>
                      </a:r>
                    </a:p>
                    <a:p>
                      <a:pPr algn="l" rtl="0" fontAlgn="t"/>
                      <a:r>
                        <a:rPr lang="th-TH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5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106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65956" y="14601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</a:t>
            </a:r>
            <a:endParaRPr lang="th-TH" b="1" i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689" y="1652648"/>
            <a:ext cx="88120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6. KPI QOF  </a:t>
            </a:r>
          </a:p>
          <a:p>
            <a:endParaRPr lang="th-TH" b="1" i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ตัวชี้วัดด้านที่ 3: คุณภาพและผลงานด้านการพัฒนาองค์กร การเชื่อมโยงบริการ ระบบส่งต่อ และการบริหารระบบ  </a:t>
            </a:r>
            <a:r>
              <a:rPr lang="th-TH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7501638"/>
              </p:ext>
            </p:extLst>
          </p:nvPr>
        </p:nvGraphicFramePr>
        <p:xfrm>
          <a:off x="126443" y="3861048"/>
          <a:ext cx="882397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59"/>
                <a:gridCol w="1152128"/>
                <a:gridCol w="936104"/>
                <a:gridCol w="8759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แฟ้ม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Key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พิเศษ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3.1 ร้อยละประชาชนมีหมอใกล้บ้านใกล้ใจดูแล 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3.2 ร้อยละหน่วยบริการปฐมภูมิผ่านเกณฑ์ขึ้นทะเบียน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latin typeface="TH SarabunPSK"/>
                          <a:cs typeface="TH SarabunPSK"/>
                        </a:rPr>
                        <a:t>√</a:t>
                      </a:r>
                      <a:endParaRPr lang="th-TH" sz="28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393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52400" y="45380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938" y="2222715"/>
            <a:ext cx="88120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   KPI 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QOF  </a:t>
            </a:r>
          </a:p>
          <a:p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 จำนวนทั้งหมด	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	13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ต้องจัดเก็บ    	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	13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จัดเก็บในฐานข้อมูล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 43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แฟ้ม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 	  8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Key In			  2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วิธีพิเศษ	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b="1" i="1" dirty="0" smtClean="0">
                <a:latin typeface="TH SarabunPSK" pitchFamily="34" charset="-34"/>
                <a:cs typeface="TH SarabunPSK" pitchFamily="34" charset="-34"/>
              </a:rPr>
              <a:t>  3	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ตัว		</a:t>
            </a: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88969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52400" y="453807"/>
            <a:ext cx="73796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จัดเก็บข้อมูล </a:t>
            </a:r>
            <a:r>
              <a:rPr lang="en-US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 </a:t>
            </a:r>
            <a:endParaRPr lang="th-TH" sz="3600" b="1" i="1" spc="1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/>
              <a:buNone/>
              <a:defRPr/>
            </a:pPr>
            <a:r>
              <a:rPr lang="th-TH" sz="3600" b="1" i="1" spc="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ในเขต</a:t>
            </a:r>
            <a:r>
              <a:rPr lang="th-TH" sz="3600" b="1" i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บริการสุขภาพที่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938" y="2222715"/>
            <a:ext cx="88120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การจัดเก็บข้อมูล เน้นให้บันทึกข้อมูลเพียงครั้งเดียว ไม่ให้เจ้าหน้าที่ทำงานซ้ำซ้อน	</a:t>
            </a:r>
          </a:p>
          <a:p>
            <a:pPr marL="457200" indent="-457200">
              <a:buFontTx/>
              <a:buChar char="-"/>
            </a:pP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กรณีมีตัวชี้วัดซ้ำ ดำเนินการโดยให้โปรแกรมเมอร์เขียน</a:t>
            </a:r>
            <a:r>
              <a:rPr lang="th-TH" b="1" i="1" smtClean="0">
                <a:latin typeface="TH SarabunPSK" pitchFamily="34" charset="-34"/>
                <a:cs typeface="TH SarabunPSK" pitchFamily="34" charset="-34"/>
              </a:rPr>
              <a:t>โปรแกรม เพื่อดึงข้อมูลไปนำเสนอในกลุ่มตัวชี้วัด แต่ละกลุ่ม โดยไม่ต้องบันทึกข้อมูลเพิ่ม</a:t>
            </a:r>
            <a:endParaRPr lang="th-TH" b="1" i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xmlns="" val="40073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76200" y="1652648"/>
            <a:ext cx="8991600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Data </a:t>
            </a:r>
            <a:r>
              <a:rPr lang="en-US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Center </a:t>
            </a:r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ขาดข้อมูลที่ครบถ้วน สมบูรณ์ ทันเวลา ปัญหาเนื่องจาก</a:t>
            </a:r>
            <a:r>
              <a:rPr lang="th-TH" sz="2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</a:t>
            </a:r>
          </a:p>
          <a:p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บริการ</a:t>
            </a:r>
          </a:p>
          <a:p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- </a:t>
            </a:r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 </a:t>
            </a:r>
            <a:r>
              <a:rPr lang="en-US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Key</a:t>
            </a:r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ข้อมูล </a:t>
            </a:r>
            <a:endParaRPr lang="th-TH" sz="27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- </a:t>
            </a:r>
            <a:r>
              <a:rPr lang="en-US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Key </a:t>
            </a:r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ข้อมูลไม่ครบ </a:t>
            </a:r>
            <a:endParaRPr lang="th-TH" sz="27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- </a:t>
            </a:r>
            <a:r>
              <a:rPr lang="en-US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Key </a:t>
            </a:r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ข้อมูลไม่</a:t>
            </a:r>
            <a:r>
              <a:rPr lang="th-TH" sz="2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ถูก</a:t>
            </a:r>
          </a:p>
          <a:p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- </a:t>
            </a:r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ส่งข้อมูลไม่ทัน กรณีต้องไปส่งข้อมูลที่อื่น เนื่องจากไม่มี </a:t>
            </a:r>
            <a:r>
              <a:rPr lang="en-US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Internet </a:t>
            </a:r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Internet </a:t>
            </a:r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</a:t>
            </a:r>
            <a:r>
              <a:rPr lang="th-TH" sz="2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เสถียร</a:t>
            </a:r>
          </a:p>
          <a:p>
            <a:pPr marL="514350" indent="-514350">
              <a:buAutoNum type="arabicPeriod" startAt="2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ขาดระบบการตรวจสอบข้อมูลระดับอำเภอ และงาน/กลุ่มงาน จะต้องชี้แจง</a:t>
            </a: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แนวทางการดำเนินงานระบบข้อมูลให้ทุกระดับได้ปฏิบัติไปในแนวทาง</a:t>
            </a: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เดียวกัน</a:t>
            </a:r>
            <a:endParaRPr lang="en-US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7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7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endParaRPr lang="th-TH" sz="27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1597" y="654553"/>
            <a:ext cx="7371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สถานการณ์ระบบข้อมูลสารสนเทศเขตบริการสุขภาพที่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en-US" sz="36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6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s://encrypted-tbn2.gstatic.com/images?q=tbn:ANd9GcQYf3ycvOnvD1YUbXTh2kPdbEui11FV3nY4_SWT8A7kbBvx2Gc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2400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8524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8" descr="data:image/jpeg;base64,/9j/4AAQSkZJRgABAQAAAQABAAD/2wCEAAkGBxQTEhUUExQWFhUXGR0bFxcYGB0gGxwgGhwcGR8bHxsgHCkgGhonGx8aJDEhJiktLi4uHB8zODMsNygtLisBCgoKDg0OGxAQGy8kICQsLC8vNDQsLC80NywvLCwsNCw0LywsLCwsLCwsLCwsLCwsLCwsLCwsLCwsLCwsLCwsLP/AABEIAN0A5AMBEQACEQEDEQH/xAAcAAACAwEBAQEAAAAAAAAAAAAABQMEBgcCAQj/xABIEAACAQIDBQUFBQYEAwcFAAABAgMAEQQSIQUGMUFREyJhcYEyQpGhsSNSYsHRFDNyguHwB0OSolPS8RUkJWOywsM0VJOj0//EABoBAAIDAQEAAAAAAAAAAAAAAAAEAgMFAQb/xAA6EQACAQIEAwUGBgIBBAMAAAABAgADEQQSITETQVEiMmFxgZGhscHR8AUUI0JS4TPxglNicqIVJEP/2gAMAwEAAhEDEQA/AO40QhRCFEIUQhRCFEIUQhRCFEIUQhRCFEIUQhRCfL0Qn2iEKIQohCiEKIQohCiEKIQohCiEKIQohCiEKIQohCiEKIQohCiEKIQohCiEKIStjcfHELyOqjxP5VXUqpTF2NoTLbR/xChQ5YlaRjw5X8hxPwpM/iAJtSUtO2i2XefHSahFhXqwA/8AWb/Kq2qYtui+f2fhC6iUJd4SP3uNTyEhPyUVQadZu9WPoD/Uga1Nd7e2Vn3oww44m/kjn86j+TvvUf79ZWcXTHMTyN6cL/x2/wDxvQcEvJ3+/WH5unLMG80Pu4sDzLL9a6MNUHdrMPMH+5IYmmekcYLb0x1jmWQeDK39akDjU7rq336SwMhjCPe5k0lj9RcH4HjVg/EKtP8AzUyPEffzkrA7GOMBvDBLoHAP3W0P6GnaOMo1e604RaNaZnIUQhRCFEIUQhRCFEIUQhRCFEIUQhRCFEIUQhRCFEIUQlTaG0Y4VzSMFHzPkOdVVayUxdzaExG099JpiVwqWUe1IbC3mx7q+XGkDia1b/GMq9TO2A3mJ2jtiEEmSR8TJzCEiP1kPeb+UCorh0vmbtHqdvZF6mKRNIrl3nmsREEgU/8ADUAnzc6k+NMa2ty6DT4ROpi3O2kUySSSt3i8jHhclj6VzKo5Sgsz87yR9nSLEJSlozbvXHPQG172PW1R4qZsl9Z3gvlzW0lrDbI7yiWWOPNY5Se/Y8DltYX8SKrqYiwJAJt0Gkup4RjYsbCVU2ezSvGoy5CblyBYD3iRoAbj41PirkDk7yLYduIUWeMbgTGFYsjK3BkNx5cBRTrq5sL3HhOVMO9MXO08HCSKA2RwOTZT9anmU6XEhkYa2MvYLePFRaCViPuv3h5WOtSGm0mteovONoN6Yn0niKH78R09UPLyNU1MNSqd5fUaf1Gkxv8AKaPZO8WJhGbDyriYRxXUlfNT3k+ddTjUu6cw6c44rI+03G7m+cGKst+zk+43PyPA01RxKVNNj0nSLTS0xOQohCiEKIQohCiEKIQohCiEKIQohCiEKIQohMvvRvemH+zj78p0AGtieWnE+ApKvi8rcOmLtOgTm+3Nq2Yvi3MkvKBWtbp2jD2R+FdfGlVo3bM5zN7h9ZVVrrTmX2ltiWcAMQqD2Y0GVB/Lz8zTFrm5mbUrs+k94HY5dVZmCKxOXiXa3HIg1aqnrBTa1z97mSpYZqgvsJ9w88cETs8aviO0yLHJwUAC7FR/elRbPUYKpsLXJHwllJEp5i4uRL21Juwmw+IWMRh176WtY8xbldSfhVFIGor0ma9ufhLKlky1lFuonzaGZkxiZRkEatE4Xiouyrm521sOlQp2BptfW9iPdGTc3HIjSSQYxRFEcxCMqh75bOzkKbk97ML3HKwrtRWZ2A3G33tOUv8AGJn9pYgvPiACcrEKQDxAUfGnKCWpLceMVxdRkfsyUCyYRQBrMbA8NNPhRvUdv+2Tok8HXrGCYly+IvmTIpPaKzjUAcicpHpS3DARSDe56CMZiXy7aRXgMXEsaXhMrue9mYjKD0txNN1FqEnKbCIq1IXL6mSYvZ5OJeGIXygE3Ps36k9PzFRpVDw87wq4YhwE5yIrLh5Lgsjjgyn6EcRViOri6mUkVKTdI7wm3I5rDEjs5OU6C1/41H/qFFSmtQdrfrHKOL5NN3sHfCXClY8X9pEfYmGunW/vD5iuJXekctTUdY7YHVZ0jC4lZFDowZWFwRwNPggi4kZLXYQohCiEKIQohCiEKIQohCiEKIQohMNvhvawb9mwvelOhYcutjwFubcqz6+IZ24VL1PSd85zPH7XEJKwtnmNw8/Jeqxfm/E/SFOmqiybczzMTr4m2i7xLgMMZZMua17ksbnQAsT1JsDUncU1uYiimq1r6mafAbMhhWQTqrjuESEe5J3bgHhZuPMVm1cRUqEcI2308RymhSwypcOLyPCvIhOFZ8nZHR1YK7qz3vmYWCgakDja1dbIw41r30tyvLKd0PD9kQ7fxaSYpmjIPdXOy+yXGht10t8KcwiMtGzddPKK43LcEbyLH4uTEMoNtGLZUU3ZiLFjqfgKnSorTuZW+KaouS0snZGJcAMJAtrBWfILfwlh9K4Hoq2lr+VzOoMSRYXtJ13SmNu6unDRj9ENWcUnZW9kBhauuo9s9HdCccAP9Mn/APOjO1tVb2Tn5SoeY9sqT7DmQhiBccDmsR5ZrVzir+4EeYM6MPXUafGQ4qTEdmyO0mRhY31Fj42/OopTolgy2neNXTvD3SHZkiJIjPfKpvoL8OHztVlTMVOXeUU2XOC20YbFV2SaVdZJWbMvdsAPYDAglgb20talMQUXLTOwmnTbOxZTIpmWWdowSIYVOYobLmt0OgAqaA06efck6dbTlUByEPrKcscbR9rEzFAQCGGovoPMVaKjB8jjWKVMOACUN7by1sjbbQgow7SFvajPL8Sn3Wq3Qix1EhRxBQzYbvbwyYErJExmwUh1HND0I91x8DUFJoajVZqKwqC4nYdm4+OeNZImDIw0I+h6GnlYMLiEtVKEKIQohCiEKIQohCiEKIQohMXv5vOYrYbD3aeTQ5eK35eBI1vyFzSOJqsTwqe/M9BOgTlW2NoCJWgibM7fv5Rz/wDLU8kHM8zVKKoGVdvj4+XSJYnEftWKMFhgWQvdYmfKX5cLkX8vhU3fKDbU22iSJc3bbrLmKs00UeDB7gJZwbnO2uXtLC4UA61RTzMhatseXh5RurTUWFLfrJxt4HBywy5pGIKoQbkhurHo35dKpOE/XV6eg0vJ0sTZStXeL0jmxRS/eKIF5AAdWY/nTYWnRvbS5ipZ6wCgXtzmo2ZuWqrnmYBRxv3EH0Zv9tdOci57I8d/Z9+UYXCqNXN5ak25gcOMsYMp6IMqfEWv65q5kTexb/y+n9SRr06YsvuiybfmUaQxQxDyJP5D5VcrPsDbyEpbFk7CUZd78Y3+cR5Iv6Vy56mVfman2J5feTHKFJmcBhdbhdR19mjMes6a1VQCefgJNFvrixxdH8HQflaph2A3nRin5gSzFvVC5+3wqg83hOU/DQ/7qi2Vu+oMvTGDn9ZY/wCx8Liv/p5VL/cfuv8AEDX1B86hw/4NbwMsK0avL2RBtPYMsJIIby4E+VjZvQ1EtlNqgt8JQ2HqJ2kN5Qws4jiaNU9onS4ANwVs9xwB1oqIXYEn78IYfEZb5uccS7Dbs4oA6dkLNO4Pecjkotw6Ur+aTOznfYRwUbLZee8RzytNKxSPKo0RFXWy6XNtb04gCKMx1iWIClsqDaWdkbTbDudMyNpJGeDDxHJhyPKp3ldKo1MzoO622f2N1eNi+EmPDmp5+Tj5iqVqfl2H8D7prAhxcTrcEyuoZSCpFwRzBrTBvOSSiEKIQohCiEKIQohCiEU7y7YGGhL6ZjogPXqfAcaVxeJFBL8ztOgTjW2ccYFLkk4mcE3PFEPE+Dt8hbxpGmhAync6t9PrF8TWyCwmRRCdbEgcbA8PPlTG0ywL6mbF5YTIqqscsRUCxNhEriyqo5yswY3493iOeT+rlLEkG/tI+AAm0MhWw1ER4vaLQdthoTwJGck3AcAm4GhYWsCeGtOU6fGC1H9n3yipcYY5QLiTbtbstLluCEtoOBYdb+6v4ufIGmWYu1l359B99JRToGqc76CaTH7Zw+CHZxKskq8h7CH828dT4iorYG66n+R+Ql71kpDKPZ9Zjdq7XmxDXlct0X3R5DhUwovc6mI1KrP3pFFg3ZMy2NiRlv3tBfQc/SguqmxnUw9SopdRcDeMsJgwjtlZXDLlGZeBexW4OljwuDxI4VQ9S4taaVDBCkyVKuqN856wsFu1jAAuEe3VRcMNejMD6Vw1LqGkqVGlTr1aTDQjSWmQ5i4tpArp+E5Y1FhytfTyHSu5jrLkNN+CGGgBMoQxgR9rkDPLIwW4vYCwJA4ZixIv4VYx2WK4elSKVK7+NvMyrLslgwRSHk95EucvW7cNOdtB1qYe8UqYKrTC3Gp2EpSxlWsbXHQg/MG3wqQNxF2VqbEHcTQbK3tdV7PEL28X4vbHiG5+uvjU76ZTqOkZpYojvS1tXYUcyGfCt2ie8PfXwYcWHz86qyFBdNR05iMPSSsMw0My8UrQlhlW5sdRocpup0IvUWVaoBvtFkqPQYhhHWyMEEVNGeSUgvIGZQO0uxy20OW2oP6UrXcsSosAPl9Y/TUH9TmZR2+4UIGT7d7ktm1yqxCll4XZbeNWYUMToez8zy9JViUULdt5LuxtYRMY5NYZPa/CeTjxFMuqspDbHeLYerkOu063uVtMwv8As0hup/dtyueXkeXjVeDqlHNB9xt4iaZ11E3dac5CiEKIQohCiEKIT4TRCc23q2oru8r/ALqIXt1se6vmza+QtzrB4vHrGryXRfE/esHYItzOSbRxrTSNI5uzG58Og8hTqrlG8xqjljmM0WLkxGGEZhy9gqDOAASzMLsX526EVnDg12YVD2r6eXhNElqNMZB5xRjNoqLPh88TPo6rbKLa3B/v0pmnQY9mrYgbGLmqoGembHmIw3R3b7Vs7C6klu9rm6u3Vb8vePgCavZixyLpbc9B9Z2lTNU532jHeTeUKDBhTZeDy+8x4WB6ePoNKAARYaL8fEwr4ixyrMgjAEEi4vqOvhUyNIkCOcYzYBW/dXF9VBNw3gDbRvwm/nS4q2701Kn4crUhWw7XHMdJcw6h8zRoOIJRbjUdAfZcG9uRGnGq6h1CsfX75RjDutNeLh9/3LLpMdg5N4ZO7nGhRuh6C+o+6fC1QWm/qPeJBsQuXL+xv/UzziXySxSPYFW7GbxDjuv5Mt28welOLRAUjkTE6lUh1Y7jQyDGYxRDIAwLBEjsOokcWH8iKfUVbkEga1lIHS3vll2ENmIv2AEUSj3pbXc+OUk+pHSq3Q623Mup1FQC+y+8yu8BAMCkdq/ene/dQDXKT0HPqdByqvLbyEbXE1M993O3gIubCLK/ZwKTbVpXPIcWPJE8LX0HGrAeZ2idegpcU6ZzMdzKuNiiQZUZna/tWCr6DUnzJHlXVJY+EhisKMMAGN2PuhsracmHkEkTWPMcmHQjnVgNjpF6dQodJqcbgYsdEZoBlkH7yMcj1HUfXzqqopH6ieo+YmgctdIhxOJGFCxxZTiXUZiTfIDqfwrrbS+vOqQn5gknufGCgUE1385bwGDjw0rGbEqZ2ALaXYXIOjEEG9stgBodKpqVWqJaknZEmqkNmc7xHtZLSsSAudmKR+8F8RyvqbfSm6B7AG5A1MVxNOxzAaTZ7pbT7aHs2P2kIup5lf1FVYqkWXOveXUeXSMYWrmGUzr27O1RiIA1+8vdfzHP1GtaOHrCtTD9ZfsbRtV0IUQhRCFEIUQiXevH9lCRexfT04k/DT1rO/Eq5p0sq95tBOicY34x57uHB1Hfk/iPBf5Vt8qoo0sgCjZdPXmflEMXUv2ZkxTBiUsYLGPE2ZDa/EciPEVXUopUFmllOs6HQy1sLZzTynNqM1yALXudEHS+uvIAnlUm0AVd/vWWqvGe9rDnNNvZtYQp+ywnvEDtnXTl7A6C2luQ061zKLZBsN/Ey3EVsoyr/qZbCYaNlJLOGHJVB066sL+PShnKnaQweEXEHJmsfGSw4ZkIkULKg42F9D1Qi487W8a4XDdk6GSq4KthXu63HulrBkOfsiqt0tZW/iT3T+JdPKqKmn+Qafexjq8F+3hGytzUy032j3W8GLX3SdJPC/Ak8uvjxqVGmbZe8sTqPnfMOy498rT7RALkrlc92eAghX/Ev3HB6+eutNqAoizVLk8r7iVo9nySIGZu6E7hOo0fKEJ93Um1/pwresAbSdHCVa3d6aenKWMZs4sigWVoo0zX0uW1C/xakenhUFcKx6GM1MC7UUZRrY+6U8Dj2VlJ1YC0Rc2VMx1e1tTx16662ApkHlM9WI19kvIO0UxxNlhWxnnYWzHrbj/CvHmbamolRvL0YkZUNupksY7SMpAOyw6nvyvxY9T99uijQfOqXAvd/ZGaDNbJQFurRZipIr5IYsxOgdrlyeoUHKPKxNTFzqdJDECgi5UOZzuZ8fZDILyukXRWuW/0qCR62rvEGwnKX4fWdS9rDxnzZW0mwsweNswGhtezDpY1IX0OxiyPw20N5o96NkpNEMVhxowuwHzHpVLfpsGHdb3GPVU4qZhuPhMq+1pAihAvaAZRKdWC9B48r0DDrmJvoeXjKqeIAWzDUbRbHFYkm5Y8WPE0ydrDaUVKjOdZe2Vj2glWRfdPDqOY+FcG85TbK1503cjbPYbQ7K/2GKUNGfEi6+vtL8K5QUUnKjY6ia17gGdbp2EKIQohCiEKITB73Y4Gc39iIEnyTvH/AHFRWHXfiYsnlTHvP37p0myzieNxRlkeRuLMSfWmkXKoExXbMxMivU5CfaITdbOtgsI0xtn1WPxc6M3kLZfJT96q1vbNzbQeXWaYAo0/veZzZmB/ac4zWmvmueDA8b+IP1p2lTR6eXmJnaub855GzzE5E6yIfcIYKCf4sp0/s0vWpunK4ltBU4gFUlfGWsOtyCj5Ty7Qf/In5ikmK7H3fQzcy1kH6NUOOhljEwBu9NC6n/jRWYeZK6H1F/Gp0gf2sCOkza4Um9RCp6jafGUulmK4qIcGQ2mTxynX0IIPUUzTpquwi7sWFicw98Sys80iqGMhuEQkWYjlfj8ybVInrF9WIE1UezwFCDVAAp8VQlmP80hsPKsuriLm4nqcMnBphOfzMjmwxa2b3pM7+Sf21vTrXEq9YyHFiPC3ti7aWDzxmRu6ygEACyBdcsYHNiLt4C3Wm6dTXTnv9Zj/AIhhFAzU9gPhKmzpe0CoyyShfYgjFlJ+85HLqbXPUCnBrMZddDr4S5i0BI/aZQLaLBBYkfh07q+l6gVsdBGb5tHaw6CWo1lVbQwrhkPvyGzHzJ759BS7/wDe3sjdDMP8NP1MTYyCMe1OWPMrHdfizA/KpIf4iW4tK3CvWqi3QSHB7JdwXIyxjUsenh1p6lQZ/CYoB3j3cXa6rI2Hc/ZyHu35H+tU1EQlkOx0/uN4aoVbLEm8uz+wxDoBYXuPWqKJYDK+40kcTTyPcbGKTV8onyiE1OyZy+FVgftMNJdT+FjcfBx86rrmyhxymlhXzLlM79sbHCeCOUe+oPxGo+NPqbi4l8u12EKIQohPE0gVSx4AEn01qLMFUk8oTi2+OPIglN+9K4T/AORvqBWBggWTO27MSfIf2ZTimshHpOe3rStMuenQqQDxIBA52PAnz41wGW1KWRQTuYw2BhjJMoHEEZf4iQq+gJufBTUWF+yOen1ncMmapryjbfHEh8QmHj/dwAIPO3ePnaw9DUyRcnkNPSMuc9VU9sTbExnZzI7XUA2PUX0v6VfQcK/gYnUGSoQZ1XDSIy2lUMp52zIfG2tvp400wN9I2liNYi23u1hrh4wFU6HI3A8tNbf31rgpo+jDWUV6Sr2lkGF3cIN0xMq/P86gcLTBgmfkxk2J3X7Ud9jm49p2MYb1ysCfUE0GgvWdNMsNfhFsO7MmFxEMjMrxFrZxpYspVbg8NSNaUxFE8NsvScpUzTqKx2vNKMHofL8z+orzbE5L+U3M+shfBjzFhp1AF7eRNvhVuoufvlOipEm8eCJUKAWkY2VQeLG2ZvHTQDoPCnsIrNU0i2Mq/olRzkWF3KkW3aSAE2zRqGNx0YgqLetbS0DzMyBQI3jAbDlUERSpCOeSEhj5sWJPxqTYcGWAOvdNvSUJ92jfvzu7HQAC1yeXGhcFT5yLNUOhYmP4t3MJhwCQGfq5zG/gv9KmlMA6CXcFF1O8zO/mPtFkHdLmwHO3U9B4Vc7BUJlV7vMlEpRVYaWawPiBess6kidy3pmpzBmr3q/7xhYMUNTbJJ5jn/fWuP3g/XSMP+pSv01mPrsSVcxAg4sSDxHGgTrKVJBj3c6S8zRHhKjJ62uPmBXbZgV6iXYZ7POwf4T43PhXiPGKQj0bvD53qWDbNSF+Wk0W3m2pqchRCFEIr3mnyYaQ9Rb/AFECkvxF8uGfyt7dJ0bzhW+mIuIFvxVpP9bG3+0UrQTKqjoB79YjjG2EU7CwIlku3sJq3j0X15+ANGJq8JLjc7SGFo5mzHYSjiJu0llk45nNvIaCrqa5aar4TuNa726TU7jIFZpm4RI8h/lGVfrJ8KkDYlug95k8KtlJ6xHs6U9usjg6ku3k17t5XJ+FV1h+mQPsztCmxrBuov8AKMds7OZ80iLqqgkLY5rsQGFjwCjXT6UnhqyqAjHc+yN4jDrUW53Em3X3okgZY2s8RNu8bFPI2Pd8K2qVW/ZaZNOrk0M6M86SqQyNYjjYHjzFiausVOkczK4tF8SZGylmS3UWBHXvA28qtJuJQFym0cYORbWDhj5i/wAqpYGMoRbeZnf3H9lg5F+8wVPkTbwFD92QbpE8UztCkt47Pe/2Q0IuCOOtyND9a87UAWoU19u806brUUNrr4yxNBKpUFY7kXt2Y4cwTewKjifIAVE5RcZjp4yfZtuYt2TtL/xGO5UhQVuq5RmfgbXNyNBfxrV/DxYXN9epvM7GVVzKJ0XCqAC7HUnW/wALVpHpK1HMyni3t/mAegqSyD+cr7PhQt2jhiLdy6knXibAWA6V1ybWEjSUXzGUN6t448LHdY7s2irot/G3G1R2FzJsRsJzVO1xUrSynUAtbkAPpSeIr6QpItQlAfWXNvsoWJFFrEmx42GmY89aSo5i7MekarplokDlHe6v2uExWHPELnX04/lTDjNTPhrF6AK3Rvu8x7CgG+oiRGUkdI02vhrpHMPeUZ/Phf1NK0alqjUjy2mhiafEQVBvb3SpsnEdnPG/3XB+Bpxd4jTNmE69/hvL2e0MXDyYZgPJv0YVzDjK7r4zWOoBnTacnIUQhRCZT/EvE9ngyerr8rn8qz/xIXo5epE6JxTe3XEKg92OJP8AaP1o2Y+cz8QL1QPvefHxJbP2eiZtLD2iBlJ8gLHz9aVZALcTf5TUBHOKsVAI3Ea3IC5izEa34WAGg+NMo5qKWPW0QxiKBe2pmmwLZNnYpubCOP8A1HMfk9SHdPiYILUR5fGVsYTA0EwWwS0Tg6E3W9h5a6+NIL+rnpk76iOOBTUHp8JOdswtJdFKm2hKgAt0Njrz1PO1Vflaq07Mb/SdTE027IaZ/GyAzPbgbMP5hetCiDwxfymdj6YDBhzmj3S2/wBkRE7OFJ7rA3tfkQbi3lWjSqhuy0WpVCptN6XDgEy2YcLgD0Ol7elW6ryjfeG8mTGZVuzqo6spA/1Xsai1pNLnQfCZzfnAftkKPh3WTsmuVVgbixHXjVbdpdJHEI4G0h2AoOGw4tor94HiGDHj071vjWBiOziLnpG8Of0xbpLG28UFdbnXvX8sppJbsWMuG0xW6+z5MRiQyA5VYFn5Cxvx62tpXpsPTIA8Jm4xSzqBvOtYrGqmheNT0Y6/CmhLdbaSgV7Q6sqrx4Wv4WJuR8KsvaU2LGU94t4Vw8ZZpAeQCLxPS5JArlgNTJO/ITk+JxLzyGWRiSToCeA6UrVqZjFnYDsiPZHSKJVY5Qcua17uzAG2nugH+71n2Lv1A+7zXoItJBKmLnWaRY4wcpbNIwGpC62udT5VOmrIpZ/QQzq/Yvvy/wBRzuXNbaDqPZkU+VsvLwuKuw92UX8ZTVGWqL8x8JnMRCBMyMbDOQSBw1teoKbJFHRTXIbnHLYciPsSQVF1LfxG9/QHXzFIZlZxV2/qatOmFULvEOOTJMygWAIt5WHzp+g+dA0zMXTCMMosLTqG58ltsRt/xMP9UU/+2rk/znyjg7gnXqahCiEKITnX+Oc5TALbnKB/selcSubKPGdE5fvEobHyhmyjMuvki2t0PidKoqMVBNrxTIGram0sQwRxhhnKhRoLg+1djrbU35ePlWa7tVsct7/KaAG2kXbegRDG2azFQuQkk2A5U1hXZiy206xXGJnS/SOHW2zG/FPH8o4/0pv9g8zKx3FHl8Z629gi6/asVJfMAoUqDbKFYkjQAcdBcnwrJw9VUayC++++/LSPVEDqVBmbxEBTQ28CDofKtJKivqJjthqlNgdxfeQkXdm62A9BYVaNrCSxdXiuAsv7SwnZxwnmx7+n3hdR4WHzJpelWz1WUctpe9Hh4cjnzl/ZW8WMUhI5LjgAy3PQAH9aaqYrIlzKcGMxPhHOMkAt+1TlpOhNwt6xqletW0GomoNNpBBiTADiEe6jogOnAg2IzCp4es6VAqix8TJHKVtaSw7wx4nO+WRRoD2eim/3iRq1/gLU3i2dyLgX89ZygFt2NZ5xkEJuGTEkkHQ2uQOPK5pQZhqAJdr4RZFvGwCRwK8dvcQBQOrlrkknoa1a1VggYOB6fMxJWRnItfqZK+Liv9s7qx5MwN/E8yfWsluNU173jGQ3ZygT3LtnEYJLQsskcnsZ9cp8Onl4U9gsUe63KUVVzKTzEQLPLi8QhnOa7ezyA56eV6cr1uyTEaFQGoAvPeRY7D9nIydOHkdaWo1OIgaVYmhw2uNjtPGJkLsp1NlA9bBfnYVNRlB85fXq8SmoXnvGGBwDKwJOViCAtiWNx4cPWqKtRWBUS3C4VkOdoz2FcbShuuU5QLeQI08LVbgzcb31luJAzL6xbiMMZMbKAQLSsST4Nfhz8qKjrTQk7Rc0y1e/S0aFWse8DdiACNdWtc2PHXhbhbWss5Cw3mlYXiLb+EZJM7MpDAAcjp4XJp/B1UZcq3iONQsAw2E6Ruuv/iGDP/kqP/1tV6n/AOz/AMZavcHnOu09CFEIUQnOf8d4c2zQfuzKfirL+dVVeU6Jyveo/wDe3b7wjb4xqaVbczOrnLVBjhJwq3Ud2TvqFFtSFGtuA4a1jMjO1j+3QzXHb1EQbwQKmICqoFolubcT1rQwjl6RJPMxD8QOgjlddly/hmib4rGv1vTS6r6mAP6SnwHxi3a+OYG989myqzE6GwYGwsL25n86SoUlO2n++sdqVAi5wIoCEnMxLMeZ/KndALKNJjV8Q1Q22E0e72FXJ2h9osVB+7py6MbnXpas/GVmBCL5mOYOmAufmZR28zns09wBWJtwa1st+XAn41bhVUEvz+UuxZYUzlF77yrg8WYZI5CDlvf01F/K9/hV1anxEKjeL4RSl1PPUeIjfeXZH7QRNEc6NrdT4cD0pTC1+DdG0jdQMyWXeIUimiFo2ZRzVhcfMU8TSq6tYxRKmIQ2Kn2R9u1PZGWQhcn2in7zXXThrqAbc6XxCLfOu40jOGL2N1PrpvLGN2pK5LItiVK25a2v4ngD4eNKqlJdCd94zYDSJIdlzG9gcxubi/M06cRSAtvEXoVDVLqwEmg3OlZs0rWHVz/W9cONUCyC0vyXN2N563oxMaRJCjZspuWqvCU2aoXMne2pi/Z+IaN1cC7AcD4gg/I03Vph1K9Zl0VenV7v+o/xqKysrEE3Nj/CFBI8L3rOVjTIy/es1HRWGUjSZiGU6MpII4EHXpWoRMds1GoQp2jfZ2PJY6EvbiuUCwF+91/u1J1MOMtht6zTw+JWr2SLGM93EY7VUMbsq62Gg7rGw/WmcEqhBl2uYV9XUDoYgmfNimNyAZjqONi5Gh8qG7h0voYozWxA9JpRAtygA7Qk68WHPNc6gAW18LVkB2axGi2mtrvMptRw+IfLcgMFBJudND861sOLUhpaZmNa7hZ1zdiH/wAQw/4Yvon9a5TN8YfBRGRognUa0YQohCiEyH+LGF7TZeI/CFf/AEupPyvVVbuzo3nEdu94YeT7+HjF/FLofoKXfvRDFr2gZc3ex9lYHUjKAfw9PK4+dZeOp3II+zGsNWLrrymeDXZrkmzMBc8r8PKtId0eQimMdi9idJqt3PtMNi4eJMIdR4xlj+aVJe6fbLKXapW8xM69pWgjGgJu7eOa1/EgW9KqHYDN7JeaoqUlHXT6xm+wWBuzoqfeJN/hbj4XpZMajaAG/S0X/IHPodPfLuxdjmNlmldVQagX1NxYX0sOPiaqxGKV1KILsdNoxRw7UmNm06T1t8KmHYyIcxLGJW4BnY2OXiWym9zw0GhrmGLNVAU8tfT4RuowAuekrtiopcGIiO/FGWLHre5A8DerGWomI4gOhIEVotTq0woP9eMz0XbRKrxOyq/s62zeQ5gdafZabmzi5nKdVshaoNB74y2FFNimImbuDjccefwtSmIFKh/jGsup1FYZhGU22oorpBEGy8z4aVQtB3GZzJ6mUZ968QuvdUeC/wBKYTCIdjAKCd5G28WKeMyDMUGhKgaV38vTD5SdZ3sxcuLxMrZQdW4XPHpbzq7gUUFzylHGGfILX8Zb2HgVRnmxJuIitlI0zMTqRztbh18q5XqnKFo7mcpMzk5tLSfAYgNNM9mzM+ZDztqDp5G9vCq6qstJVPrJU6iPUNtdp7xeGZ1VVOUi9xwuGJNvDlVS1VRzmGkuq5rHKdTK0ex3tZQpIuCuYaW9daYOKp31MznwdQjNfU7ySODsZo1kI74OYA8ATaxPnbhUS4qo2TW3xllClwGDE76R1uG15MTijwVG1PwHyBpmmMieQ95ljHPVPhpMkspDZhoQb+vH61wDSxmealqhcTYY2UwYNZdO1spueJZuvXQnSscAVcTwv29PKbIchbnpMpsuHPNGo95x9b1tcrCZLNxKl+s7fufDmxztySMj4kKPoaownaxFVvITROwE39aU5CiEKISntnBCfDzQn/MjZP8AUpFRYXBEJ+bZAWwUZIOaCV42HQOM4/3BhSZ2B9Ivi17N5Rw8pU3+I6iqqihxYxWhV4ba7HeRNbO9uBNx61Jb5BfeWY0doEcxHu5+L7PFRk+yTkb+F+78M2Q+hqaGza89JHCnUrKm1NltFiXgH38qeTHu/Iiok2GvKcdTxQnjf2yWfF4mI5HLWHJhow4e0LEg+BpVKVCp20EYfEVaTWYX8ZZTeUr7EEKt94D9Bf51A4K+7m07/wDIKdwYqxLSSl5pWLFbeQvyUcuetNItOkAiC15DM+IB5AQwWHMrdlmy59CfAd63qQBXajBFzkbSOBZA1uZjPedM3ZsAAIyQVHBQRYenCk8G/bYHnGsUpakQPOR7v4wKWVuDX+YtUsZTJAYSnBMCmXmJ73e2YBjgraqyuAeXAtr43Aqzi8SgQN47bnLG9+CVIxZdS4+AuTS2AcmobnlOMpZSB0n3ZWH7HCSmTTtPZU/WpVnD1RlgoNgIn3ajMk629lGzE9Alj8zYetO4g5KRJ6fGKFM2JuOUvb0LZi2gEtly8yUNw55D9DSuBIKheY1/qN1GCoSYniiJDMPcAJPTW39+VOswFgeekyqNIkk0zqNvGWotpm3eRX8eH5Uu2F17JtGqeOFu0LQG1XBuiogPK1zfzqRwysLOSfdJNjwdFF5VxsThs0t87rfXjlvYach4VdTyAZU2EqxD1BldtPrNayfs2yzfR8QbeNv+l/jUnPZA6n3CSp9imSfsmYuOMswX7xAHqbfnXSecSQZmAjjezaomcRx/uozx5Mw008AKSwWHKA1G3b4TSxdXKuQbmTbi4XPigx4Rgt8OFPXA1P3aJ0Fu07P/AIfQ92aU+8wUfyi5+ZNU/hinhFz+4kzRbea+tGchRCFEIUQnBN5Nk9jtHHYW1lxK9tD/ABAmQAfzdqPhSrjcesjUXMtpiQaqmPbWSQRFjlRSSeQFzXCQBcyWZmGWWJomgkAcWawJHgdOXPjVautRSUP+5PK9FgxE1O8aGWGHGpYvHlWTxykFW8v+bwqTEOuY89D4GN1RYioOXwiTbG1FxE8PdIjX2hY3uxsRpx5cKWw2HNCm3WXmqlQqBrcxc2HObKLMbkaceuo5GmEqAi50ilTBOWJTURpsZh2b6XKksV5kWA+Oh0pXFi7Lrp1jGCFlKnQgxbspM8oFiL3IsfZAFwb+GlN1ezTPOwlSFTiDZf6jqKJjDIpvLK+YAAcALqLnQKLgnWkmC51y6KNTNBQeZibaOEMLiMnUKpuD146/xX9LU7SqLVUsNrzMxamk4dNP6l/dSWQ4qFm1UOVv5qR8fKoslNbgbkTQpMXTMRYmNd6J1aURk/eIt10/K9ZuHUqGcSwHQzKbW7bN2TOTYDzIPAedamHFMjOBKa9Qquk0uztn/s6yRMPaCjPyPd1F+VmJ48RakMRX4pDLyO0sSnbUeF4k2tC9o5JGzuxPgqjlYAcTx+FO0Wp3KoLc5ViTak1xLmFmUYVyRlCghifeY3t56EeVUV1c1lsZzCFeGLRRgsHI4UKjG4000046nSw6067KL3Mz/wAvUqEso0vGOQYWeG5BYayHkL6AA87A3v1qjPxqbZPIRxaQohCd7/GWMNEcfjgFBEYsLnjYG5Pqa7haBp0wh3O8jXZajBF1tqZPv9tESTCJPYiGUW4X/vSrc2diw22EqxL2sgmZkRkNmBVhyIsRUwbi4i6s1Nr85GKJy83O5kHZYaSY8ZDlXrYcaWxbEUiBudB6x7CJzM7Vu1guxw0aH2rXbzbU/M1o0qYpoFHIRi99Y0qyEKIQohCiE57/AIt7JYrBjYx9ph2Ab+Em4v4BrD+Y0riSVAccp0dJyPeHCBJsyD7OQdonk2pX0NxVGl7TMxKZWvGGFe0faF4YYz7EQfKXPD7STVrX5DX6Vn1dXyAFjzNtB5Db1MdoZclwLSrtbZ7shxDymRxoFCFUVOeUNq1uN+dWUayKwoqth1vfX0nMRSZ1veNdydpr3oJdUcW15j+n0J6UybIxv3W0PgeRlGGe4yHl92ibeHZDYaVkPs8UbqOXrU1uDlbcReonCcEbSXZWGVURxpYO5JJIul1v4XJGnQUtiHOYr5D2zXovnQGK8TiA75kXKtufEsTctx5n8qZRCq2b7ERxdcZhkOojjZmG7qBdGk7xbmBqefILrb7zUtXqC5B2AjeHvlDNqTHEeJjR1hV0SwJKk6k3HE/eIJN+JpBleopqMCekv85m9vTIZyEOay9973u1+vCwGlhpWnhFYUrkW6DwiP4gRlVZe3cxFlIyiyOHVydAelufCqsScjhxv0lmDqZqevLSfNo7YhjJcL2khvZjw9PDyqFGhUfQ6CNm9vCZyGdpZhLLqMwLeIB4ADgLXrSyCmmVYhUxK5gB1m0mxqKVHaqVY2FyNb3N734AWHjWGKJa5ym4j++s+nBqe6dVZSFHIcCbfIjpY1wViBm5g6wJzDUecyDcQsl2CNYrc20Othew0rbBuMw5iZVWq6VMhPZ+U10apNEMpZY2DR9328q94Dnl4HU8rGsolkc59TofDpNVHVhdZkWmaVs5zEnQXNzbkK1QgQWEyMZUzvlHKbvDINnYMyNbt5R3R0v+QrjEgWG59wltNRRTM32Zkdm4IylpGk7NVse0bhmJ0F+t9aqq1BSUAC56SilTasxN452lJkjjXFoZsxa8qD2By73U9PrakqYzOTQa1uR6x1han+rrM0IBJN2cWYgtlQkam/O1aa5soLbxFkXNZDedb2BskPPBhwLxwgM/8uvza3wNUqvFxIHJPjNJVypbrOp1qTsKIQohCiEKISDG4VZY3jcXV1KkeB0qLKGBBhOJ7d2AwWTCt+8hJaI/eHEjyIs3neshCVJptuvvH9SuvTzrMZs/E5CdAG5MEDSD8K39knrY1bVUuum3S9h5nwieGcK1jK20Nqs5Km9hqUzXsOsj8z+Bfjyoo4ZV1Ht+g+ZmiTIdmmQIJcpVc3ca1r+XhV9ULfITfTWZuITK2ZZuNn4tMfCMPKQsy/un/wDaf7+mtai/Z5jY9R0l4ZayazM4/toA0LKQRcW8G426jQH/AK1EU1Zsx3E7h6vC/TqekXwiygdKtO94tiqBVi41BmhkxmTCpIntdmUHgQyr8bC9IcPPXZW2uD6TRosODm6CZ9Et4k8TzNaF5kPUZ2vG+I2HJHCZCO9p3BxVTxY+PgOH0WGLptUyA/fSPJhmFNidSRK+ClB7ONiQplGewubGw4c6m6dvNblLMERw7cxL23ezXEjKS69mwNwLcDa1gBxt5VRQDGmeWsbc2tfSUdi4Bp8zWsAvEjQMSLD4Xq/EVhRUeczaFLOXHI85XxWGMblWFmHGrEqK6grFqtN6ZysY+3XxRbuNwQ5gegyvceQ0+NIY2iB2xz09Zo4OqXUqeUzZlzM7ffdiPU1oKuVAvQCK4hGq1yqC8bnaQigEUZzSENcjgpfQknmQvdAHielLtQ4j5m2+kbDJh6eUm5j3dbYSYeP9qxOiqO4p+Rt18KZLADOfQdT9ItSp6l3/ANTP7d2pJi5i9iQAcqjXKo/vU1AaXZzqfu0prVDUNl2n2La8WVYXhBgsMxv38/NxVFShULcRWs3LpaXU69NUyW855x05hXLDiM8Uqmy+8vW45eenlXKSCq13SzCdJNMXQ3WONxtm5A2Kfgoyx368z6VfWrcNS/oPOGGp5jmnYdx9lmOEyuPtJdTfiF90fn61fhKPCp2O51PnHCbmaWmoQohCiEKIQohCiEzG+mxu0UTx/vI+NuJUa/Lj8azsfRawrU+8vvE6Ok41vhssKf2iMd1zZwPdb9DVVF1YArsdvDwiGJpEHMIgwmEjZQoQGxzMCbLp7zn7o+751ZVquNb2HtPp4y3DOGGp1jOTaCyxyLmZYYwC8gQZm6BFt3UFuOvhSYotTcPa7E6C/wAfGMkg9mUcZCYZLKTaysrWtx4A9DpTVNuKuuh+kzaiNQbMpmnwm0IccgixJCTAWSXr4NVhNz2jY8j184yCldbTP7Z2LLh2s66cmHA+tFyDZtDEqtFk15SqmI+zaM+yTmHgwFvgRp8K41Pthxv8pfhawANNjoZ72dErPZmyHTK3EXB4EX5+fKo1nZVuBecwqqSUbqCPSaqeW15HKgBTe3PzuNBx0141kKAQFW97zWvMVhJCAGUkEG4I5WOhreIGxmRUqmnWYpJ8Zi3lcySMSxFvC3gOVQVFRbLI1MW7i2wmq3fiDYePLY5S11J0vc8fHUH4VlYxrVTfpNLCkcIWijeaEJJmaQNI1gI1Gii1rsTqfgKbwTXTKo0HMzmKCZCx6G3rFsOIKRvl9qTuX+6vFj5k2HoetNOgYi+w1ilCqKNMnmdhI8Lh2chEUseAAqZNt4lqx8Zt9l7vxYNO3xhGYeynj5czXGsve9B9Y7SoBBmaZzeLb0mKfpGvsoOQ6nqbVGxJzNv8JTWr5+yu0u7N2cUEckMwErrfK2iv1UeI5/lSGIrglqbqco5/OXUaJAFRW1hjcPh1JmmRo2XV4OTngMp5gnp8q5SqVf8AGnaB2PTzlppU2N2FjzETbB2W2KmChcoJu1uCrfhfy0rStYWv99YqEDvZdp1vd7ZCzyrGoth4bX6E8QvrxPh50vRX8zVz/sXbxPWaQGUZROkgVqwn2iEKIQohCiEKIQohCiE5Tv5sY4WQyhS+Em7sqfcJ+muqnrcdKzKlAUWJA7J38DOkZhYzme29ldkdDnicXR+TDoehHMVNSQdZmVabUzcTyuMRQ72dpHTJk0yDx8AKoak7kLpYG9+caTEU7XJsZLhn7GJI5g0jy5QIhxA4ZteB6VyrT4tQmlplvr8p1dFJfY7Cfdo7LMd2VsyqbHUXU9G/WijiBU7LCx+PlF62HZDmTb4RjsnepkXsp17aI8jxHkf79KZBIFjqJ2nigRZ/bLJ2DhsVdsHMA3OJ9GHl1/vWphL90+hnXwytqv8AUR4/Yk0JtJGw8bafHnUTpuLRZqLryi9l5H4f0rotuIceptmM+gV0yqFEJ9RiOBI8jauFQdxeTSq6d02kuE2fJIbRxsxPQfnRflD9Sob6mafZ240h707iJeY5/wBK6QQLnQeP0l6YUnve6XZtu4TBKUwqCSTm/L48/SoZv+mPU/IS4vToiw3+9zMjtDGTYhjLKWIBALW7q35dB5UBQp8T7TFalR6mp2Hsmhk2LaDJBKqlwDLKRcshGuXoPCs382DV/UBsNh4+M0KVEIl11J5xdsvGokUhAPYqScPLKt++FtoOOutW16TMy/yPeA6SNKyEjcdfGK4P2jFtGhZ5G5A8BfiSB0pxKNOnfItrxZ6r1TlnSdh7F7MLhoO9K/7x+XiT+EfOqKhas3Bp/wDI/IR2lTFNZ1HZGzUw8Sxpy4nmSeJPjWoiKihV2EnLtThCiEKIQohCiEKIQohCiEixWGWRGR1DIwsyngQa4yhhYwnHt6t3DgSysrS4KQ6H3o25a/e+TDxrPdOHoe7yPSDKGFjMPtLZbwMsikPGTdJALg269COYNdvyPOZlWiaZuNpBhcVkMk5vJiGIEYI0udL+AHSoNTzKKS6LzP31l1OsHbM522Emx2I+17CNVQuUadlubtcXUa1XRp3XOxJAvl+sYqVAltNTKONlAeQubuzXSNACbdW5AGrqWqKF6ak/esqr0FJLE2kY68D15/GrIirsh7Jj3Z29uJiGXP2i/dkGb58almYbGMLi/wCQv7ozXebCyD7bCKD1T9NKiT1QehtLOPSbf3i8kE2ym4q6elF16NC1A8x8JIF2SObH4/pXM6dGnMlDqPbPQ2xs2LVISx/h/WjN0Q+p/wBzueimxHskOI38YC0EKJ4n9BXc1TbRfIfX6SJxSjuiI58ZisWwDMzX4DggtxPTSqyKadpj6nWVGrVqmw59JS2jgDDlu8bB72KNfhRSrCpewOnhOVMO9MXMtbCxqqTFLrDJow6Hk3h/06VXiabMA6d5dp3D1QpytsYzxW12haWN1CmPXDiMaZeSm51DDifPmAaUXDisBUU3v3r/AHyjxrLTOQiw5RRknxswAF7ewg9hB+vjWhSpLTFl1J58zFXrNWOVdp0DYOwxBaKEdpO/tN9dfdUdapeo1RuFR35nkPCNUaK0xczpW7+xFwyfekb236+A6KOlaFCgtFcqy3feNquhCiEKIQohCiEKIQohCiEKIQohIsTh1kVkdQysLMpFwQa4QCLGE5VvNufLgs8mGXt8K2skB1K+I5kD7w1HO/Gk3olNtV6QNjvMLPshJQZMIS4GrRH94np7w8RURtcaj3xGthbarE+Hbs2ZgozEHj1Ol6GGdct9JQlQq4L62lbDw5Rrqx1J6mrCb7SNWoXa5jXZKKO0lYXESFrePKl67EKFXdjaWYVAz68o62HCcVCGxABIe4sLXFrldNba0liT+We1M7jn8Y4gWvfMNjEW0il1yQyRHXMJCeHKwOtPUc/7mB8onXWkui3Bn3ZeCWVmDNkVULEgX4W5X8alWqcNb2vraV0KXFfLe0uy7FTsWnSUumQuvcsTblqdKXGLOfhstjcCMDB3Fw2kk2LseOSLtGzknNZFIF8ovbhejE4lqb5AOmsKGGWouYmTSYCPIypGySSQM6q+rIVI58ib1WcRUB1IIDAaeMYXDUum/WS7sY1Ww5z8I/kknH0ve9Rx1NuICvP4iRwbdkqeRijE7DGHjlaQiyi0OUjvk8B16XplMVxSoXc7+Eg2GuzEnSLBTcQMf7F3XlxB7R7oml3bibaWF6hcKt9gPZ/cZSk9W19pv9hbHv8AY4RLD35D+Z5n8I+VLAvidKei8zzPl4TQSmtMWE6BsXY0eHWy6sfac8T+g8K0aNFKS5UEl4mMqthCiEKIQohCiEKIQohCiEKIQohCiEKIQohMTvR/h5DO5mw5/Z8RxzLorHxA4HxHreqXpXN10M6DMFtjY7ocuPgIbgMRENG87d1j8D4Uo75D+oLeI29ZW9FXiPFbqyWzQMsy+HtDzXjU1a4uNR4fTeIVMIy7RZh5pMOxunEZWVxoR0qFSmtVbX2ldN2ote0tR7cYB7KEAjZYkjFgGa3eJJ4/1qh8IGtc3Nxcnp0jVPGKDa1hFbyM5DOzO1rXY34f1ptUVNFFhE6lZqm5l/Y2KEfbOSt+ybKG4E3GluflVGKQuqqOol2DIDm/STbO2mZCVmZUR4igCrZEzWN7VXWw2VcyakEHxMup4u75WsBLOCx8eH7GLtBJZmaRkBsAUKgeJvaoVaT1yz5baAC/W8tR0orYsN54/wC3Fj7JYu0kCMzM0p1IZSMo52uflXfyjPctZbgbfGcbFU12N5Rl2m79yKNIlKlSsa3JBtxJGvwpgYcDV2LeekXOJH/5raW9mbpTy2JXIo95+lX5tL8vYJBaVV9DoJqtlbuwQkWUzy8ha49FH1pQ4kMctIZz7v7jdPCqmpm32buvJJZsQci8o1OvqRoo8B8auTBs5zYg38BsIze2012FwyRqERQqjgBwrQAtoJyS0QhRCFEIUQhRCFEIUQhRCFEIUQhRCFEIUQhRCFEJ4liVgVYBgeIIuD6Vwi8JmNobjwMc0JML/h1X4XuPQik6mBpk5k7J8J28S43drEqLOiTr10J+dm+tLtTxSb2cew/frOFVO8zmN3bw1+/E8R8Lj5G1VnFZe+rL7x75Q2FRtvpFku58J9mcj+Jf6VYuLon949QRKjgekrNuZ0xEXzq4VqZ/evtkDgm+x/c+jcpv/uIvn+tHGpj9y+2c/JN190mj3MT38QP5R+oqJxVEbuPeZIYE9Zdg3bwikXzyHpw+Qqv85TJ7AZvIS0YNRvNFsvYcnCDChB95hb5tr8BUgcS/dQL4nUy5aaLtNBhd0WbXES/yp/zH8gKmMAGN6zFj7pO/TSaLZ+zYoRaNAvU8z5niaeVFUWUWE5aW6lOwohCiEKIQohCiEKIQohCiEKIQohCiEKIQohCiEKIQohCiEKIQohPLoCLEAjxohKM2w8O/tQxnxygH4iq2o023UH0hKjbp4Q/5VvJ3H0aqvylD+AhcwXdPCj/LP+t/+aj8nQ/gIXPWTRbuYVeEKHzF/reprQpLso9kIwgwyJoiKv8ACAPpV0LSWiEKIQohCiEKIQohCiEKIQohCiEKIQohCiEKIQohCiEKIQohCiEKIQohCiEKIQohCiEKIQohCiEKIQohCiEKIQohCiEKIQohCiEKIQohCiEKIT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57200" y="-7000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data:image/jpeg;base64,/9j/4AAQSkZJRgABAQAAAQABAAD/2wCEAAkGBxQSEhUTExMVFhUVGSAaGBgYGRwgHBseHxcdGiIgHyAfHiggGxwlGyAYIjIhJSkrLy8uGR8zODMtNygtLisBCgoKDg0OGxAQGywmICQ3LzQ1Ly80LCwsLy8sLDQsLCw0NCwsLCwsLCwvLCwsLCwsLCwsLCwsLCwsLCwsLCwsLP/AABEIAOEA4QMBEQACEQEDEQH/xAAbAAACAwEBAQAAAAAAAAAAAAAABQMEBgcCAf/EAEUQAAIBAgQCBwQIAwcDBAMAAAECAwARBBIhMQVBBhMiUWFxgTKRobEHFCNCUsHR8GJyghUzkrLC0uEWQ6IkU3PxVGOT/8QAGwEAAgMBAQEAAAAAAAAAAAAAAAQCAwUGAQf/xAA8EQABAwIEAwUHAwMDBAMAAAABAAIDBBESITFBBRNRImFxgaEykbHB0eHwFCNCBlLxM2KSFXKC0iQ0U//aAAwDAQACEQMRAD8A7jQhFCEUIRQhFCEUIRQhFCEUIRQheJJQouxAHeTYV4SBqhJ8b0twcXtToT3Jdz/43tVD6qJurvmpBjilM30i4UbJM3kqj5sKpNfENLqXKKrN9JUXKCT1K/rUf+os/tPoveUV8H0lxf8AsSf4lrz/AKiz+0+iOUVPF9JGHPtRTD0U/wCqpDiEe4P55rzlFMsH02wcht1uQ/xqVHv2+NWtrIXb+9eGNyd4bGRyC8ciOP4WB+VMNe12hUbFT1JeIoQihCKEIoQihCKEIoQihCKEIoQihCKEIoQihCKEIoQihCL0IWd4z0zw2H0zda/4Y7G3mb2Hz8KVlq4497nuUwwlYviPTvFTHLCBEDyUZ295HyApCSukd7OXr+e5WCMDVKZuHYiY553t/FM/66jy0pcNkmdoXH3r0va1RtgsOnt4nN4Rrf43tTsXCap/8beOX39FS6rjG6+fWcINoZW/me3yp1vAJD7Tx6n6Kk1w2CP7SgG2EHrI36VcP6fG8np91A1x6ev2R/acH/4i+kjfpXp/p9v/AOnp915+ud09fsvoxmFO+Hdf5ZCfnaqnf0+/+Lx7iPmVMV3UIEGFf2Znj8HW/wAQaTl4NVM0APgfrZWtrGHVehwV/ahkjkI5xtZh+nvpCSCWI9tpHlZXtla7QphheleOwxAdmYD7sq3v/V7XxqxlXKze/ivSxpWt4P8ASDBKQsymFjzJunv0I9R609FXsdk7L4KsxkaLWwzK6hkYMp2KkEH1FOggi4Vakr1CKEIoQihCKEIoQihCKEIoQihCKEIoQihCKEJPx/pHDhF+0a7kXWMe0eXoN9T3GqJqhkQz16KTWkrnHFek2KxrFEzKh/7cZ5fxNoT8B4Vky1UkncOiuDA1Ujw6GH+/kuw/7Sb+RPL4VdS8NnqM2iw6nT7+SqlqWMUUvHCBlgRYR3qAWPmSK6Cn4JBHnJ2j7h+eKQkq3u0yX3CcFxeKAdUZwb2ZmAv35cxF/StDHDB2RYeA+iqwPfnqlz4VlkMbgoymzXHs66k+A3q7GCLhQwm9itJ0h6LpAkcitIsZk6t2kykW3Ei5L9ggHTfaloqhzyRv+ZZq58QaAU3wfR2ITRqMC0kJt9q8rBz/ABmMEWW+livuql07i09vPpb5qYiFx2cuqU8Vlw6YrE/WY8zRnLFFEuSMjcFipvex+fgBbGJCxuA66k5lQcWhxxKDH8LjkwcWJhj6p3l6pkDEqxN7EFjcajv5+FSZI5shY43FrrwsBYHAWVqboWqpY4gLJa+d1IgPgJO8eO/IVEVZJ0y9fcpGCw1+iQS8MkWUxxHrmX70GZh6EAGr8bHN7YsO+ypwkHL0U0XGpkuko6wDQpKNfiLg+dIT8JpphdownqNPdormVEjDmpsmGn9luofubVD68vh5VhVPB54c29od30TsdW12RXuDEYvANdGZFJ8428xtcgeBrOjlfEeyfomcnLfdHOm8OIsklopToAT2W8j3+B+NakFax+TsiqnRkaLV06q0UIRQhFCEUIRQhFCEUIRQhFCEUIRQhYjpf03ERaHD2aQXDPyQ+H4m38BbntWfU1mHss169FayO+ZWKg4czgz4lyqHUsdXcnu3NIRQyVD8LRclSfI1guVHi+NG3V4deqTvHtt5nx/ZrqKPg8cNnS9o+g+qzZapz8m/deOD8EefELAwZCQWbMpuFAuSAdSTy8605JQxmIZqhkZc6y0/EOARphJhh4Q0gsXaSSNpUUEE2CXC6A6XBtffalGTuMgxnLu0V7owGHCPqs1ieJy4nEQlFVXTIkKpoq2bs2udNba00I2xsIPmqC4ucLLZcY4ukGMjxAKvh8UhjmA1F0OQnxy3A8s3fSUcZfGW7jMeaZe8Nfi2Kr8SwaYTBTRF0ZVxCSwAMCWUshItfcDN571JjjLIDbaxUXAMYR35KPjnFcMcVBikkXP1qXZCx+xsL9YCOy24yjlevYo5MDmEZW9e5D3txBwP+FmuluKSXGTSRtmRiLEc+woPxBpqnaWxgFUSkF5ITiOeJ8FgcOZE1xGaVSw7K5mvm7hlPOqCHCV77bZK24LGtutDhMM39pPIq5MIsNsygCJ1yDu7JFyT/TS7nDkgH2r+atAPMvt6LALxmWLrlgkaOKRicq2Gl9NdxpYaGtDlNdYuFyErjIuBotN0gwSvHgIp5VScoS8sh9lDqAx3JvoL8wdaVheQ57mi46BXSNBDQTmqfEehTgXw7GYj2kKhWAI0Ze1Z0PepPrraxlWP55KLoD/HNJ8HxSWAmNxmUaNHJyty19k+Hwqmr4bDUjEMj1Hz6ojnfHkrUnDY51L4Y6j2om3Hl4fu/KuUqqKWmdZ489itKKdrxknHRbpq8BEWIu8d7Zjcun5sPDceO1Tp6ws7L8x6qbo75hdOw86yKroQysLgjYg1rtcHC4VCkr1CKEIoQihCKEIoQihCKEIoQuddN+mBYnD4ZtNnkXn/AAqR7ifQVl1dXfsM8yrmM3KzkGDTDIJZxdzrHF/u/ennVdFQvqnWGg1P5uoTThgVGUz4tncKXyKWIGyKNf3zNdfBBDSsDG5X95P55LLc58hutVwro3GAk8DM7wmKX20YSDRnCqvaQrqBfci1UvqHZtdob+SubENQrnF82NSdFJXF4R3Ay6GSItt4gi2neB+KoR2iLSfZd8VJ93ggahZ7oTxWHDF2dgjkqLlGYNHuygKRZycupuKZqY3vsALj5qmF7W3us/JLaQvHdBnLJrqvauvqNPdTAHZsVUTncJnNFi8YwZw8hA0uLADwAHM7kDWkHV1HT3GIX6DM+ivEM0mdvkrmH6E4g7qB7vzIpF/H4wbNYT42H1VraF25Cn/6IkG8kfqwH61Q7+oH3yjH/I/+qn+ib/d6fdeW6Ey8njJ8GH52r1vH3E5xj/kf/VH6JuzvT7qpieiGJT/tM3kAfkxPwpiPj0RNnNI8LH6KLqEjRw+CVTRSxjI3WKPwHMAf6Ta/up+OvpZDk4X78iqX08rRmMl4wUipIjOudVYFl2uAb29acd2mkA6qhuRzTrHYj+0seLExrJ2VzC5VVUm1gdSSDpfdqoaORF1VhPNenWPwrR4fCYOBpTPIxcMbxtGjbgi5KLzIv9w+FUNcHPdI8Cw87lWuBDQxuvuUPF8DgYzFhspkxDEJLJGz3VjYXytmVySdVuPSpRvmIL9BsCvHNjFm7rLY3DvhZ3TNZ4mtmHPuPkRY28aZIZPHZwuCqM2Oy2TVJI8YLNZMRbQ7K/h529fSuT4jwx1OcbM2/Dx+q0qeox5HVTdGukMmAlMbgmK/bTmP4k1tf4EUlT1JiNtky5ocF1rCYlZUV0YMrC4I5ittrg4XCXOSmqSEUIRQhFCEUIRQhFCFhfpB6UGMHDQtZyPtGFuyCD2R3MdL9wPjpnVlTh/bbrurY2XzKyeCgXCxieUXkb+6TuPefh5eZqihonVMmEaDU/m6jPMGBUI8JLihNOTcRANIfAmwCjmbXNtNvf2LBHTtbEweCyrOfdxWimxWEwySHCsWlljaNVRnYFWtZ3zDsuAD2R3+tUhsshHM0H5YK4ljR2dVQwatw44TFK+cTqWdQLdns3XxOvvWrHET4mEaKA/bwu6qDjXHS2MkxGFaSPOLX0BPZCnQX3sD561KOG0YZJY2Xj5LvxNXvg/RWWYZ3Iij3LPvWbV8Zii7MXaPp9/JXR0jnZuyHqrs3EuH4Hsov1mUbkEZQfP8tawpqiqqr4jl7h7ldjhh019Upx/0gYp9I8kK8gqgn3n9Kg2lbbtZpd9e4+yLeKRY3iGJkAaWSUhtiScp8th31c1kV7C2W26XdPMQCSc/cvkHCJXdEIK5xmzN7OW1ySe4DeoOniDSRY22UmwTvcG53KjkwDqJGyMVjOUuNr3te/O/51ISMdYZZrxwmZivfLJTYTiOJhGeOSVFva4Jy37tbi/hXpZE44crr0VEze1fLvTvA9PsQOzOqTpzDAA+8C3wqt9KP4lXx8QcD2wmOGk4fjBlQnCyHYOQUJ7gb/IivY6mppTdpy94932Tgkhn1sfil/Fuj80BuVuu4ddV9G5etvM1t0nGWSdmUWPXb7JaWjIzZn8V94Bxs4eV3fO3WIULKR1i6g3UsDrpz/KtWWISNGG3ySzHlhN/utj0dwYYy8RCxdbMx+rxlwFUns6n8ZO9td+/ROZ9rQ52GpTEbdX7nRLDwpcNDNieIIJJ5mKxxEjUk6t2Tp33GwAtqRVnML3BkRsBuoYMILn6lZbiHB58OFMsToDsx2vvuNjzpsPjlBaDdUlrmZ6Jrh5BjY8jkDEIOyx2ceP5+/vFcnxPhxp3Y2eyfTu+i0aeox5HVWOh3SNsHKYpb9Szdoc0bbN5d/hr5p0tQYjY6H0TL24hcLratfUaittLr7QhFCEUIRQhFCEj6XceGEgLCxkbSNT38z5Aa+4c6XqZ+Uy++ykxuIrmPBsKDmxM5uikm5++97+uvvJrHhifNIGtzJ/Lq2R4Y26WcTxzTuzt6D8I7v8Amu5paZlPGGN/yVjSPL3XK2vEeOYeIxYZI1ni7P2amyAEC1zb7SQ766DTnc0syF7rvJseu/2CYc9os211BxFIuHTNLBmaKRjGQGKPG8bq5UMVN4zoDobjS9SYXTtwu1Hnf7qLgIzcaLPcV4hLjpgQg/DHGg0UX/ZJ+VXXjpoy5xy3KrJdK7IJ0uHw3DEEmIIlxBHZiFjl5+Q/mPpXMVnEZasmNgs381+icDY6cYnHNZDpD0jnxbHrGITlGPZH+71qiOBrBfUpCardIbaBLMMgLKrNlBNibbDvtVryQ0kC6pjF3AE6nVPouAIjMJGLoQQrx6EMCNCp55bm3O1Zz60loLBY9CtmLhDxLy5MrjIq80J6psPmzBU07iDcq9uRuSD4ilBJ+4JbWuc/mE9yG/pXU7vbZn5L7hpjIschJtKpBHIMI2U/5RVjmEPLOilFUh0cD+iq8YBMOHiTdwwAH8UhX8h7hV8LSJCXbJWpnBgLd3FW+IYLrpGizlYMMoUlRcKVNrAbFmPPwNRimwfuEZlWy0rZY2UsY7yUrfg8bgyhuoh9lS/bd2G9gvz2FMCqIFiLnuyWbJw44nYD2RukRN6eWWe5OeA9JZ8KQFOeL70TaqRzAv7PpVMlOHZjIpuGtezJ2YWkk4ZDjUM2CIDgdvDncfy3Pw2PK1SpK+aldgcMum3l0Wg5kVQ3EDn1+qScPxL4adJQozRtezD0IPMG1/EV1McsdVFdpyPvCz3MdC/MLb8NxMM0f1p4M5jjdEV2LpFkBe8jMblnJsDY7DzpZ7XMdgB6d1/DwV7SHDEQvXDcMskX1uU9VhZIWEsJYlbhsq9WG9kaArbY2A3oeS13Lbm4HI/VDRcYjp0WFx8kSShsK8mUAEFwAynmNND/AM2p3lmSMslAzSxIa67Cm+PjGKh69B9omkijn4/n5eVcXXUjqaUtOm3gtWCUPbdaX6NukOYfVZDqovESdxzX03Hhfuq+hnv+2fL6KUjd1vq0lUihCKEIoQvjG2tCFxzj2PbiGL7PsA5Y+4ICe15nf3CsCol5r77JhowhV+kuMUWgjsI4t7c2/wCPmTXTcGo+XHzXDM/D7rMqpcTsI2Wjxpn4WkRiSNoGVRJpcyORc5ja6jcLqRpzppoZUE4ib7dyDiiAtolfGsFhJ4WxeGdYWX+8gbTUn7tu/wANPKxq2N8jHct4v3qD2scMTcu5I5MRPinRWd5X9lAxJ/fiate6KBhecgqxikIGq0XEMZFwqMRx5ZMW47TEewCPl4X13rkaqpkrX3OTRp+dU65zaZthm4rn887yMXkZncnVmNzUg1rW9lZbnl7ruKZ8IxERXqpYo210bVX17mHpvSNQyUOxxuPhkQtbh8dNLeOc2OxV1sOMKSbLJBIRq6hspH3WG4Ou4tf4VTzDUaEh477X70y2mipJS2oF2HQpjGqoAXZjhptFlJ1jbkCe8bhvQ0q67z2R226jqEw6fljludduzuncvryFSUYKMRCM1h7MsW5t5jtAX0INqZip7uuM2n3gpSWqLjd2Txr3hK8NMkcjx57qsqPHbXMpJLAeaEaeBrQMbfaPvWe2fDdoOV18THKZkkU3EEWf+sg2UDmQxHrVrowW62Q2oDni+yuFLf8Apy5VE+0xcnMOdMniQeyB3ljSboM8Vs9gnhUOHZBzOp6dy+TYhHX6xKmXDp2YIVNg5Hfb7m+ZuZJqoRua7C3Nx17la2VsjbONoxv1VaHBdePrOJtHAAcioAucg7IANF72samZeV2GZuPmqGUjauTF7LBulPFMdG+VY4Y4gt/ZuWP8xOpPhTUEb2kuc4n4JGv5DX4INBuocHi3hZXjYo42ZSb/API8KtfG14Icl4pXRkYf8reYYRcUjLKFTFqO2o0EnLN5+PLY0rBUS0ctxn8/HvWyx0dSyx+4UuK4FDh8JHPIhzdglWcjrSX7UZS3ZCrqCCfGuphqXTns5X7tEnJC2PX/ACqeI6QPi8VCohzQRuMmHUCxUEDUbE279Btte7AhEcZN8zuqjIXuGWXRaXpdhUMXVv8AaYl1UQxqidYrAm7EpspGh1y9mlKdzg64yG52V8oFrb7LDcOxL4Scq4Iscsin9623/wDurq6lbVQ9nXUH5KiKQxPzU/F8McNOskRsLh4yORBvb0+Rric2OvuFsNNwuucB4oMTAkwFsw1HcwNiPfW/DKJGBwS7hY2TCrV4ihCKELJ/SNxbqcN1QPbnuo/lFs3wIH9VJV0uGPDufwqyMXKw/Cv/AE+HfEEdtuyn787n+mk+H036iYM238AvKiTA26zld0BZYyf9Hek74fNHIolgkPbRtTsBcE+AGh005b0vNTh+YyIV0cpbkcwlvGWhMznDhli+6G3GmvkL3tqatjxhvb1UH4b9nRaHD5eG4X6w4BxMotEp+6NPdpqfQd9crxKs/Uy8pnsj17/onWAQR43an8ssPBMry5sQXIY3cqRmuedz40tIxzWWitfvSLHiR95DkU2fg0MukErK3dNax8mUWHqKSFZJHnKP+P3W1NwJ/LxwuxAo+tvAFgxMYygWGZQbg/hYa6ciDXnLEpMsLsz3/JVwTQRt5NUwg9VegYxozwj6xhiPtIn1ZR+a+O4tr30uQJHAP7Dxodj+dFZMXxstfmRn3hVzIscbSYYibCNYSwye0l+8d17Wcc960IYXON5R2huN1nPfhb+3m3p0S2XEdY0cMbkqrfZSNo6hvukjkGP6b0y94jaXWSovK7CD4Jpguj5jeGQN2kHWSDQgAXIZSNGUkD/EKzX1zZGlltch9D3rWi4VI18bz1sQqfFOFMAkqE55SHKDdC5utrd/vFXwVH8HaDfrZU8QoHRuLm6ElVcLiwoMc+bIrF2Qe1JJt225Aa/HmacHa033SAkIyd7kwmYaYjGDMWA6nDi4FgdCQNoxsF3NVuY61mC3emQQe3LpsFaxcRv12PYrp2MOhsfDMBpGngNTekxYHDELnqnQS8XlOFnRUA8+MvHBCgjvqERVVRfS7n9auDWQnHI7NKzvbPaOlZkvs3CMNCAJ5pGc/dhUW037T2v5142rkkP7YHmrzwYxx8yd1krwuNMEvWwMwKnsltyP4raHxFNuZzGWk17llMk5Ul2LoWOjXiWGGJjuJI9GU7AjU6eP51TRV0lFLZ+bdD4bEfNa5a2pju3Xb6JR0P4yMNI6s5jSVSpcKCY25NYg3trp4+FdfPHzWhzc/mFnxvwEg5JpjOk0OFDJgbySvrJiZBdiT3XGvusO41U2ndIbyZDoFIyhuTNeqxs8zOxZ2LMxuSTck+NPAACwS5JOqf8ADG+s4Z4Tq8XaTxHIX87r5Za5HjFJypcbRk74rTpZbtsdk2+jHi2SZoGPZlF0/nHyut/8IpWgls7Ad/imZBlddPrXVCKEIoQuQ9M8Y2KxxjXZD1S+YPaJ/qv6KKw6uTHKR0yTDBZqp9LJwGSFfZiUaeNvyW3vNdFwODDEZDqfgFmVb7uwpFW4lEUIT3olw5ZJTJJbqoB1jk7aXIHvF/Ssni9VyYcLfadl5bpqmjxOudAlXF+MDGYvPKSIyci/wrrY+d9TWPQsazJw1Vc8/MeRsF74v0Vng7WUyx/iTu8e6mJaPXlny3+6pLCM7XC9YYYTTK08R7y6nzBUqK5+YVAdZ7QR4G/xW/SwRcsPhmwnoSE2w0c+UrG8GJjO8baMf6Sd/I0r+yXXIcx3XZXTmow/utDx1GvzS7q445AUaXATA6CUExk87Na4HncVosBkFn2cOo1WQcMZ/bJb3HRQcXdo260oI5joJISDFIDvca2J5gabaU4xuEW2SkxN7nI926+9EeG5mMzezEQFHfIfZHkNz6UlXT4G4Rv8E3wulMsodsFqGwpy2TUMRGv8oNviRf0rAEva7WuvmV14eL57Z+ag6pgzlLB27CMR7IGhYchYc+VMxyEW6LyRrHtGLb4lZ3pHgUiMcsd1La5W1J1NnPK7drs+ArWoZXO/bd+dy5DiNLy38wfhXvg8jm8sdhKfbxM7AIneEv8Ae8dT3AU6Wh2RCXhJ1br1K9YPDQs3Yjmxsl97FYr/AOY/1EVTJiaLXDR6q9oY83cS892iacRXEMoGIxEGHjH/AG47EgfyjQeprO/ZBu1pcVqxGpt+3Zg6lZ/GLhRdV+sSNb2rpYnlpa/xp2DnuIsAO7O6VrqeMMu6TG47BRxcDcJ1soKKNr6E+VbtPROcbv06brHEQ/lqrvQvj4wuI5dTJZW8NdG9Nay+Iwse7Ewaeo3TNJLy5MGx+KadNuHiLEEqOzIAw+Xz+YrU4DU3i5JN8Onh9lfWx2OMb6+Kz1dAkEUIV7gmM6qZG5E5W8ibfDQ+lZ/EqfnU5G4z9yvp34X+Ku8WU4bFh0FrMJF7t7294PpXEhxa7ENlsDMLsuBxQljSRfZdQw8iL10THBzQ4bpciynqS8VXimL6mGSX8CM3uF6hI7C0u6L0C5XIui8ZedpWPsgsT4tfX/NXPNBc7vKvebBJMVPndnP3mJ95r6DDHy42sGwWG52IkqAtYgd9/hXnObzOWNdVZyXcvmHRehVqpWl4zJ9U4akX/cxfbfwW4NvdYe+uRrJf1FUTsMh5J955MHefmsQ6FbeWn75/81417SctVTVQ8pjHAeK610I4sWgUqC6IMpQEZ0IAFgPvLzHOtZxEjcWhRDIr/F+A4HFBiUjWVhoScjXtpcXHyqs3yxC4V742PCyMHQiN75JGQg2I3tXslLDrYpRrcLuzkmidF54x1YxUskZ3QxIy+uZtPSlm0UYzFgrXOlORN1Rxf0bM7ExyhGOoVo8q+mVjah1OALgqs0xOhU/RnhrQo2HlyrJFNnIvpZlADDvFwfca5TjcUkcgJ0IWtwx/La5m6dnCgBNgVWw155LVgm+J2RzWkZSqsmDFhcgi1v6VXMR/U2/hTgeb9kKXOWa4jwKTG4jq4MpZbmWQnsAm1hpfQDQetdHwyJ+G5GSxeJ3meGN2VjA9A8jXLiUrp/c3S/hdxfzrcbS7lwWY2HD3+Svz9F8RKtnxkgQaZOqCAeQU2qr9BGDnbyH3THMlAyNkpfofGsiR9Yzu52205k66ADWnG0kQZisVW1uM2ctnBw7AYQfYorSbdi7ufjpRE12jRYJgsYxuS559JPEmciInIXOig3IvuWP4rcuV99acLhDCSFS32i7oszDEBGLCwBCr7jpWA59zZeRxGWF0pGf5ktqs/wBb4apveTBmz336ttAfgP8ADVVNIaaoBGnyKcjInh7/AJrOmu0CzF4R78raka+Bteq2ytc8sBzCtfC5jQ7Yr1ViqWk4wxlwsEx1Ydlre4/FfjXBVsPJmczofjmtqF+Jt1uPo1x/WYTId4WK+YPaHzI/pp+hfijt0XkgsVrKdVazH0i4vJgnHORlQe/Mf/FTSda+0RHVTjHaWB4d2MFO/Nzl9NF/1GleGR46lg77+5eVTrMKRYTDmRwi7n4eNdbW1bKWEyv29VmwQmV2ELxxFV+ssEHYjRUHiT2mPntWZwIvlidUSe04p7iDg1rYxoNlZ4ThOtmjj/G6g+V9fhetWrl5ULn9Affss+JuJ4Cn6e4rrcY6jVYbRqANBa1/LtXrj4OyM05Usc83Ggt6qSbDrLho1WO5yqufufRSDppy37xWY17o6guxdcu5bJpuazA8ZJTw/iU2BlLRgqwuGRtmsdj8NRW9T1PZBvcFc5UxGmlwtGXVda6PdJ48ZEGeAg27Q0cA93ePdWhgyxNOSaZM0hfMfhI1frIsyKR2sqMAtuZFrEVdG42wlRlaTmFdwEmt/rK203VRf9KreP8AavYj3pjjpRkzrZiD2ba76cqrZrYqyTS65J0o44ZOLNHEVtZI7sMwux7vAge+keKQsMIxbZq+lnbHIL/yVqFcQ8nVARFgxGsei23Ym/s8u/auZDYcGO5t4rdL24cWIqCWeVb3WAAEqbx/e2K+J8vCpNjiJABdn3qLntAtiP55q/8ARpxEmPEoD9ozBxYAHKSBt4DlyvXWUjGtGH80XO1UwdK7AulLGkcYUMEuNCbfnvVxJJzQGhoyWe4nPlHaxQH8qLc+Q1+VMMGeTUu/PK68cBwES55Z0YvJydGZgB3ki1z3CiWRzuy3QK5jAwXKUdOOm8eCXqoIftG0UWA9y8/WhkdhikOS8dZ+i5XhcPLiJmmmJLkMbH7vPyvy9az62tFslKGFtQTE3IdUz4qyqkaBSvaFgd9tzz1/OsmmxOeXErUnhwwFjRawKe/RzKvXyQP7OJiKC/eL+/QtVlVoO5ZNG1zDnoQCErxUBR2Q7oxU+ht+VdZw+XmU7T5e7JL1LMMhClwWHEiyLezLZ18NlPvAFY/F530dXHUNHZORWhQ2lhdE78KqA10UUjZGB7dCsqRhY4tdqFpeDN1mDnj3KXYe7MPiDXK8bjw1GLqFo0juwnP0U4m0s0d/aVWH9JIP+Ye6luHu7TmpiUZLpVaqpWC+liX7OBO9mb3KB/qrN4iey0K2LVZjiLZMBEv4yD82/Sr+BsvOXdB8UvWHs2SNcQVI6o5WyAMfjf1OlIVr3Svc2U3aDkFqQtjDQQLHK6pyEqRuWka9vwgAA3PO1q2OEVLjaCMCw1KUrqaMDmOJvb1Wn6Bwg4oMf+2jP8Mv507xl9qe3Uj6rNpB+5dKABLFiH1MrPnXTXsnMdTpbU1yUj3Nmb0tn5rYhhxRnvv6K9JxvCth1LMUlsoYKGuSLagjQ94Jvalv0VU2YgC7c7ae5MxVTXi5OmqX9JMUjqtiGK2UOPvA7Gr6CN0byNL7dEvXsbNGR5hL+D8TfDyB0Zhr2gp3HyPrW/BLgOei5hhsbrsPAuN/WIwY8RGwOlnQg+R7QFNuDfaaFoxSFwCsCPqT2midSdCy7eGlyPWpXD16W4DdNsPiQdCYwDtlb8rCqHWCvaCdlxvH8DkwvEVMqnJJOrB+TaqAPC3jSXEy4xOc3ol48X6ht9B8VucCgWbEnZiV9xBPuP5VwcjzyGtvkbroCOy1Y7pZigWdRyl08761scPjNmk9FF/sgq79EvC5DN9ZtaIIVB/ESBbzsLG9dTCDfNYQYec522a6NxHGhQc3UkD8TfkFNNMAva5VztL2SjC4F5JBLmjREN1GUAMe8i+aw8beVXveAMO6qY3dLOmfS76tG4M8ea2ixob38WJIFEUQw4yMl6593YVx4tJLIZ5nzMdgNbA+J3NqTqKjmG1knPK3CWM80/lKRwjtFRYEnmzEbDwA+VYBxvmItddHTxthja3ZVOIYtZMqQgMxsCwBva+up19Kvgiey7pMgFOR7TZjd0w4LN1WNwzDYOoPfqcvxvUMRdE66Tnbhcyw7ky6ZQZMZMO9sw9QD8710XA3kwub0KQrW9pp6qhhrqFdCD1ilSOakML+YFt6y+L1hmP6eVli031vfJaVDSxt7cbib9R91VxykAONy4zDu+6f1r3hNa9krYSeyra+maWFxHa6p/0N1eVfxIPgbf6qf48wYWO3zWPRk5hTfR+5THxL351P+Bj8wKwqM2mH5stCT2V2GtxLrnP0sHt4cfwv80rK4jq3zV0W6z3Hx9hhEG7Lp55F7/M03weZkDZJH6AD5qieJ0rg1qr4HhbK6rcDshyWX0OnP1rnaipY/E4XtfZbAaGMvfRV8dgSYxLnBCMwI2HmCeXhWjwivjgqsLgcwl66Iyx4W66r3wXi4w3WHKWMsZjWx2Lc/hXR8ZZjjb4/JYlPJgd6L7gXdsKI4+zbrFaRwwS7G1rgHS3xrjJGNbNjfnpkLbLo6dn7We6QT4Ep/EoAGZb20Hx861WVAd3Fc/WcPkY7mWu07j6KqzXATuYMfLf33A99XBoL8fcro5eXSXcc1b4ZgzKxFtFGY+n6mqamcRt70rw+l5zsThkPipeE8bmw12jsSd0bVTr3cvOn6eYx5bLyqOCc5W8Fr+E9KsbiRaNIYAPaZVHjzN+71pHiHFBDofmtaCFtu1mqGI4YWJyypLITclmOprFdXF5xSggJ+J0YydceH+UxwXS76tEcPiljfsnKrMbi/nuvxrVo6l2EhoLmn86qmeGJ7gQ78+qjGMjlVSca+q2uEbUHle1yPPurIkjLHnDF8Pqmg3s5NySfiUWEjys0jyqDqmVhmB5X+dqfoHymUXZl5fVVva1rSTl36r1/1pMx6oSFI9rRLZQB90H2tvStWsknjuWkJGJsRNxmiPDKxLJP2jsG7J9/ftzrEdUS5YgfG5KcLmkdkW+HuU2L6b4rDxdUYElddC7LdxfYnXUcr1t8Pqw5vace5I1MQw4hl1WUwqSYrEB59WY6J93butv+lXV1WeWSDolKV7HTctuh1X2dMrMvcSKWikLwHJCsgMMhYTlsvmIYMVP4Vt5HbbvsBY+JryMFlx1T1ZNigYWnXVWcHhWuGuFtqMx0Nv3yqmaZti1ecPopcQkOQ71bxUhV4tCCrX2Nj2gQRpqf+KWhAzzWtWtsxrk06S8WTEzmVAwGVVObckZgTXRcEaYw4HuKx6l4la0t7wvGFw0iZVulzmOo9kE31/i5HzrnuJVMU875G3tl52W3SxcqIA6rzieHzSxvk6s2YXHPsm5ty22qinqYIZ2GQkK6U4mlu5Cu9Dj/AOob+Qj/AMl/Suo409skDHt0JXP0zCx7mu1U/RzTicf/AMzD/MK56m/1mrQd7K7HW+llzj6WB28P/K/zSsriOrfP5K6LQrPdIxfD4U/wf6E/StHgIBMgPd80nWEixCnwcEZys+qugKsxuBpqL8jubVyNWZWPc1mRBNxZbkbrxghI+Owr9iO0AxZljJNgBsbed9771v8A9PjHUODgDYa96W4m7DFcaqjOdF/mH510HFBeMefwXPtNiPEJlh+LyxYfJfsZn9kXdRmN73NvXxrin0sck2P+WXgupgw8od3ySGXGO2ikonjox5+QrSZA1pu/MpCr4i1uTMz6KTAYUyyLHzPP0vXs8vKYX9Fj08RqJLPPeVppl+q5mQDKqXIO5F7HXvvWK1wqbB5zuuna1gis3KyyRJIJI7Wpt63FbrcLezdc9UWkmxWNhqtVwRutwDKntowLqNyLch4a1h1LOXVAu0W1iGEdFj5cBOjmTrnGvZKi4Hdp3+Fb0c8D24S0d6SqZZYXXAuOqkmxs0rgTrG/POBz5acqiynhiaeUSO5VyV4e0Dfvut5gMQscQxDBckiMI1PtCzG/gTmG3dtXPzRvceXc33K2WPxM7J+iz/FsYzLlRb52ZjYcyBbXusP3en6dgBu46IlIeNfulLwTKD1ZUE/i208PKneZA7J+axqWOoi7Nuz5Lzwno1iJJA7Fib3LahR+p+FeVHEIGRlrQnmsde5KZ9KsUqyCzA5VCMQb32H78qT4dE5zdO9eVA/bdfoqfD8SYpFa1yDt5gj4Xp6oiErCLrJoH8qXC7dNsUiSK2a2YnUj0+FZsbnxuFtF0E8EU8eF6z7Ag6Eg+G9azTiGa5l2KnlsDeyvYXH6gyGxBupy5gdea8vSlZae1yzPzW7RVzZRY5E7KbjEsjmMtYADsjW55X1qqkjYzFhzKsrhZgF87qHDrvfn+rV1HChm7yWC82jHiU74Ths+RndmQ5xvazA7FhrsDz7q5njGGKoe2NttPXuW/SyF0AJzco+OuFgORnWNpFRAptmJsGPfaqeGR82pY14ud+5WTG0WI62Ks9DEAnsBoEPzFdRxwBsLANL/ACWFSuLnOJVno/rxOP8A+Zj/AJjXOU3+s3xWg72V2Ot9LrAfSxFph27i494U/kazeIjJpVsW6zfFFzYGFvwkD5r+QpjgT7TlvUfBLVjezdUeAuJAYpgOrQFlF9Gu2pJ3BFxt30l/UFI+nk/UMObz7sk/w6pbgs0EkKhxOYyS73WIlU01ykA2vva9av8AT1I1sfO3Oo+aW4nOSeWR3qtOOyfDX3EH9a1OJNJgNlkAA6/llE85CyX8CviW0P5e+uR5YLm+4+S6Cle0sdf8uvH9nS5FbKzAjcDfl86s/URYi0mxWVNRTntsbcHopYcJPGysiuH3HZ5bbH86g6aF7SHEWVkVFUQ2e1tydQtRJhSqQLMRnKtnDGwsSTrbcDuFY4kDnvMegtay6JgOHMJTw7CwpjjHNKrxqDd2GUElDoLbWBFOzSTOpccbSHdN9Uk8M53TLTql3GEfCYgyYRzlbtLruD3eO+h3pmmwVcQbOMwqJXincBqD6dyqT9LSb9bGqudT2QCfO2lWN4YB7DrhXiXCLHfqnHCME0o652Ecffy07hzNIVM/KPLaLuUg1oN7D3BTTcQwqgLleTLe2ZiANdbAba1EQ1D87gKWIu29yqt0ggG2GXXa7HlVgoZj/M+4KIaSq8vSgLqsUa219m5+Iq1vDi72nE+aCCBsl2K6YTzCy5m8tB3bDl403HwqGM3cQqDKLE9FP0f4UZmM2KYCND2VuLFraXPOwF68q52wDlwC7j8FKF3Obj1HRTcPVWDNmGh0HI6sOXprVc73NsANV7A2LmPLtV7xAcgZN9b9+vhz1trVcfLxdvRWSl2E4Rc7BVFwj5b2Y20Pfem+fHiwhYc1HUvaZSw5nTdSKrJlkI2OxG9tdvKouc192N1VlPTSRubLILDvyVnijjrggYMsajtD/F+R99U0zexe3tFaNa5uVvFGH9kfv97mup4W3sud1PwWNIey0d3xTvo1hmmLRN/dKM9luCWLgC5B8/dXPf1LE2mP6kG73Zd1rLZ4ZNcYbZBUOO4gtMsVrrh7rfS17XGneL2vTP8ATlG7/wCyf5KHEpmYMAOacdDF+0kb8KfM3/KnOPPGFjVn0YNyV76DgvxCFvF2P/8ANj8yKwaQXmb+bLRf7K7HW6l1kfpNwubB5/8A25Fb0N0+bCka9t4r9P8ACsjOaxODOfASr+A3HkLN/uqjhb8FUzvy96hVNuwrN5ypuOW9u796+ldPxKk/UwFo1GiTo5zFJe+qiDfauP4Va/ncflSnAz+wWnUEpjiLPZcpx+/lWrPHzGFvVZoS6aI2BJ2Nj6bfr6CuQ9l5H53pjG5sZz1y9yb8J6SNDGIzHnAvY5spA9xB151n1PD2zSYw63qn4Kvkxt5mQPy8Ew4TxuEZnkxEsTtYEFM4FhpZramqKmjlNmNYHDxt6XT4rYXABjrfneo+IdJ41DLAjTO28042/lW248KlBw2Q2dIQ0D+LfmVVNXxsGRz7ll5Bpdmvrck87/sVrMeNhosiZs0soJNr/BPOj0HWvmlByomWMMNGI392mlZta/lCzNSc+5bjWDCDr3pHPF7WYBjcnUeN/wBK0onmwsserc4VAJWixzF8JFk1RScw/fhWPG3BUuL1sEdFH0Y6PGWB3kNyr2JABFm1FvDlVnEKwxvBYMvmgYgM/RJ+kfDQkhUH2ACPMkaU7Qz448R3VbybgDdOcfw9Rh8PJlUSG9/5bDf0JpCGZxmey5sp3zVboogebUAoUa4I0tbT8qa4k5zYNc8ll0RcJ5Nx6aqpxdvaRR9l1mZTY2Olj6DvqdNs52brLSljwxEMyvp4qCIFTdbdncW0tt7tqZkDXWDjqsWmfPETIM7aqzHjlPtXjbyuCf35Uq+me3IZhbMVXFKLk/JWMNxpY3zIXlve4tlX46Gq30LpWWIt37q2WshY3N3n9lX4rxNsQ4YqEVNAt7nUHU/pTFLTNgbbFcndZlXVh0XZuQTrmq+Hj7zcsQL/AL7lpg2BAG2aWdKZT3GwHz+CYWtXT0UZjhaDrr781TMbvNvyy03RbFphoJ8S9rAhR4kDNb4iuP8A6qa+oq4adm4v6rU4fcREnqspBmILP7Tks3meXoLD0rsaOnFPC2MbLNqZebIXLVcBTq8LPL+IED0BHzNc5xuQOnwjYJukacKY/Rbhc2Ikk/8AbSw82P6A0lw9t5Ceg+KalOS6jWwqEu6Q4TrsNNHzZDbztcfG1VTsxxuavWmxXKuiMwzvE20i7eV7j3E+6sBji0ghXvFwkOIiKMyHdSR7javoUTxIwPG4WG4WNlWWGz5gdLWt63/WoNgayQvburnTl0QY7bQqYVcqFFNFr/Pt5rv7xXL8Ti5ct9tff9Fa3MEdfiE/P1Y8MEhAMkfYFt8+a9vIg3vXMu54rwwaHNbceCSAAi4ssq8JChraHUHXkSNfG491q2GvBcW3WRU0nKY17dCvMaXYAa3IHxtXrzZhvkqqRgfOOiYcXgVMt2Gdr3XmLfLSlKV7nk2GQ3WtxCFuDH0XvBY9o4rLdgWutvaU2ta3dz08ajNA18tzl81dRnDE3O4PTZHH8GUkUCxZkzEDkBufd8qKOYFpOwNkVdOyoHeL+9LocaYr3BKc7bj05jw3p2SnEubcikKStPsPyK3fQCdXw+IC7Ag/5jXP8Va5lgVtgENaD3rNcascU7lMwUgAX7hrpz1p2mP/AMdrAbXVZNsik/SHjMuIYRxra6gZtgB3DfU7VoUVHHC3G4paWQNcG9U64QOpwzTJqwbIQBc5V3Av30nV/vTiN2mvmrKaAR3B6k+qXcUxLSOHIyrlORedri58Bf501TRiJpAzO5VHEe1CXFT4fDjqWYMCxU3sfh8qplkdzA0jJWUdMGwE3zIzSsVoNOWS5qRoa8+KmMfZDt7JNh6C508BaoOeSbN1WhFRh0Qlfpf0TrpTBFF1UcXMFz4gjQnx2rO4e+WQufJstOvbEyAsFh08VRwcdv6BbzZh+l/fWvSQmaUDY/AfgWU0NjFv7fiVIa60JZeJAzWUnsKcwXvawFz32tp5ClP0bP1BndmdB3Jn9SRCImr1TiVWn4mDDgootixufix+JWuDr5ubO5/f8Mls07MLQFrPotwZXDySkf3j2HiFFv8AMWHpTfD2WYXdfkvZTmtrT6rRQhca47CcHj3NjYPnXxVtdPey+lYFQzBKQmG5tUXS7DWlEg9mQXv4j9Rb411HBZ8cJYdW/BZdUyz79UirZSqKELzMCVOW2bcX7xt+lLzwMkHbF1bGRfNUpQGAkF8rbjuYakH5i/fXLzQmF5Y7bTwVz3yRE4TkVLw+WS+VRmFyT2tbE3Oh9aSnYy+I5LYo5zNGNBb5ZK7isIBEH0BW5J8LnL5ml45Tjw7H8KsqKdjhjGRCp4zFvNJmZVzkBSwJ1A52piOEQss05LOMrKn9t1wU24VgWZgENgpuX7r/AJ0lPM0C7vctKJjYmgA5JquHjCu0KFpWGXM19tibnZd9hSYfISBKQGjYK+7iMOgWHY9kc9Nx7q6FtzmucmLG1YG11vOD5cOsnVFWWWIdXl11ufyPwrn6g83KTIg536LoA3E27dEhkgELPJO4u2oQHU6fDXWm2uMoayIef5qqyAAk/R3E5pxkAbK197AmxY+4Ae+tGriwQnEbXSzMD6htzYgFarFGMsxRWRmBLHYE+I28+dY0XMAGMggLSYHWz96WT4PrASVs0a+/bTxH6U2yblEAHIqmsphOMJ1StJ2yNGqqvWEZnvc92mmmhNO8sOcJHG9tlmMqWQgRMvdOk4YqZLpmYZsyc2cDsgW5W18aRfUueSL5ZWPQbrSio4owcLbnrt3qhxzHGR0BTKY1sy3XKG8ANue9M0cGAE4r3N772SXE5g1mC2qoJcds3ZtFXvJ5DyFaVPBzXYR7Op8EhG+Sd2N5yGgTWxRFjJBK3LEbFj+gsPStyip2NJlaLA6eA+uqpms04W+fj9lHWil0UIV3g2D62ZE5Xu3kNT+nrSPEKjkwOd5e9XQMxvTDpNiDJiMi65bKoHNja/xsPSuGzJstloyXXOB4HqMPFFzRAD57k+rXroYmYGBvRLk3N1eqxeIoQsN9KHCi8aYhd4+y/wDKxFj6N/mrOr4rtDxsrYjnZZjCD61hDF/3IvZ8ht8LrVXDarkThx0ORUKmPE2wWcwuHaR1RFLOxso7z612xcALnRZABJsFquD8Nw8DM8pWdohmlI1hi10X/wDdKx0C7A3ve2qkkj35Nyvp1P0Cva1rcznb3D6lZrieNE00kuRUzsTkXYX/AD7z33NNMZhaG30VLnXN0tmGQs33H/vABseTjxB3/wCdEK2lErO8afTw6JuNwkbgKk4eVilGfYhgGB0N0IBB7r2rlqlrnxkDUHQ696lQ2imwvGqi4tL1j3PsqoAXut+xUaZuAW3TnEJHtZlopOFQ9ZLbTYnXwF6Kl2CK5SvDbGR10yxfFjh40jhsZJBmZuSDx8aSipOe8vfo3QdVp1EzIRdyXjjmIERiDrY6ZsouNeWtNmgpjIJLZjvWeOKONxhS8LYBbW7teVNB2pCVqWHsvdq5P+HKTlijuotmYgEnTUnQaakisqaxvI7NdCxnZDW6BZ/HcP65pc5Zcjka6XF9L9+3OtKGblYcIvdL1HsHDlZGFjMYBjGXLsQL2Pj3+tWyuD3YZN1jRc0M/U6kHTuV2Xi0xcOSoA+6BprS7aOINLQPNNu4vYDslabhWJWUI4Fi2ZHUnbmP1BrHqYnREtO1iFrxzCZuJpWOktc+ZHuJreivZc5XkNnNlqOjMw6ntta0uYMdwqpdtTy2HrWTXx/udgbWt4rb4fI90N3nqs2AHZioyqSW8ACSbn0tWtGxwAZqVjVLeZOQ0phgBa09rAXWFTv4yH4gf8VuU9LYcnzcev8AtVr3CFlhr+Zq1gOHyTlljAZlGbLcBm78oOrHnYd1arntYBdIhpdomb8Jw62hkmkjnKqxZl+yUsoYIfvg2Iu2wN9NKqErz2gLj18enkp4GjInP0SriGBeB8kgANgRYggg7EEbg1cx4eLhQc0tNinnAkGHgfEN7TCyD5e9vgK5fjVVjk5TdB8fstClisLnUqb6P+GGfFiRtVh+0Y97X7I873b+ms2jixyX2CckNguuVtpdFCEUIUOMwyyo0bi6uCpHgRUXtDgWnQoBsuNZHwGLZHvZSQf4kOze6x9LVz8jDG8tKZ9oLz0m4f1cgkT+7k1BGwbf47+prreEVnOi5bj2m/BZNTFhdcaFX+FTJNDHBHhcwi7crSSlIgxuDI+WxOmgu2gBAB3px4LHF5drplc+Ci0hwDQPor2J4gvUSxwRxNGABPOsSpGoJAyxAkM763GZiTa43FVhhxguJvsL5+fRSLhhIaMtz9FjJwoZghJS5ylhYkcrjypy2JvaCoBsbhL+rEYytcwk6MBdoyfmh7vz3y66iMhxs9r0P3TlxM3PIqKSBkaxN76rsQRysea//VYTrHaxUxWuaOXM0O/PBWOG4gRyo50APattY6H4VROwyRFo1VVNIyOfEMgdl54ogEz212t3EWuLeFjRTE8sXV/Fr4m73V7ozhVeazrmshZVP3jpp+dUV8rhFdpRRUwjkcXDwVnpFDGy9cBlctlYX0056e6l6GR7Xcsm4196droGyMudRmq/RniXVSG83V3jZQzLmVgbEA9x3ANM1tNjb2W3zHcvKWpbJGMevRKMQ/WGQ3Yh3DXOlwGuD4A2p2FnLw5aBUVlQGttHutXwTABciFcwkTO57r7Dxt4d9YlZUl13A2INgm6aEQQ2GfXvWa4gqiWQLsrkC3vrWp3uMbS7cLLrqQBxdGLC11a4RixEJXJ9lLgd7HsqPPU1XVQmUtaNymeFHDE52yWxIQLG1+d+/n+dODNZz3sdMXPFx0U4V5RkuAijtchpzc93hUGRhrrgXcdE27iD5Ry4hhH53K1hsOsgu1/q6nQbNMw+IQfDzOmzTU5jNm/6h1OzQfn8d1GzYW3OvxViWXMbny0GgHcBtYDlWtFGI24W/57yknOLjcrUYbB4eGPNKBJE5+wxMatdGIItKA4IKdlgm+hIN9Koc57jZuR3H0y3VgDWjPTYr5xRJDGWxcfXKo+zxkRW7XvlBJsJFvcEEZl19RhaHftm3Vp/MkOvbti/eFn+E4AzyBBoN2PcB+7etFbVNp4i467KMUZe6yadJsaGYQp7Eelhzba3pt764V7i43K2mCwXSuhnBfquGVWAEj9qTzOw/pGnv7626WHlxgHU6qh7rlPqZUUUIRQhFCFkPpC6P8AXxddGLyxDYfeTcjzG4/q76RrYMbcQ1CsjdY2WK4FiVmjOFl2PsH42HiNx6is+mqHQSB7dvXuUpYw9tik8+HMMhjkvlBGYKbZlvfQ+W1xpXcQzNnjEjP8LGc0sdYp8+NjyJPMidULjDYND2dDYvId7XvcnVjflVYY65a057u+isxC1zpsEv41hVMcWIRDG05cmK9xofbTS4Q3OnhppVsTiCWE3tv8lF4Fg4bpbjMP1blCyPa2qHMpuAd7WO9jUxZ7cwo3LTkVQMTJ7C50O8THQc7xn7p/XnWfVULJRc5H+4a+fUJoSNlGF68GAOGaK7BbXVrB08xz56j4VhTRvgdaTfcZg/neqZqZw0zCqm556AW17v3yqA7lGWcvjEb9t+5NMBxgImV4w4F8rfeXTby3pSeic9+OMkdRstGj4iwMDZNlFxXivWhY0TKgbMSfIbV7T0ZjcXvNyrqqtiDCGnMqiNu+nbHVc+Dh0Qa8sTsvbgZrTYLpDD1aLKjl0AW6jcAd9/gaxpuHVGMmMix6roqbiETm3d7u9I+J4/rX7ESwxDUKtrk97W30rTpaYxDtuxOSPEK9srMDDkqTLfyBuB48vMjW3nV7cs0m6qcIRE0WG6uPhwgBlJXN7K7u3gBy8z8asgifMbRjIbnID6+SjHTFwz0V1cKRYzAKBYrh1Oh5gynmdjbfyrUpaZo/0vN51/8AH8t4pxxZCLDXovsspY6+QA0AHcByA7q1Y4mxizR9+89Sk3OLjcq9wbDxt1kkgziJQREGsZGZwgFxrYE3NtdhzryVxFgMr79EMAzJWkbCdV1j4YJZAFxuFdgYwcuYgMx1AIZdDdWU2uKWxYrB/wD4ndXWtm3zCyeIYO5WFXEZa6Rs2axI9AT472tvTV8DcTzpqVRqbBaFyMDBlBBmk18v+By8a4viFaamS+w0WtBDgbZWvo84B10v1iQfZxHs3+84sfcu/nbuNRooMbsZ0HxVsjrCy6nWwqEUIRQhFCEUIRQhcr6edG/q7/WIRaJm1A+45N/RSdu46d1Y1ZT4DjboVex18iqqlcdFlNhPGLg7A/8AG1+41bw+udTP/wBp1+viqaiAPCQYciGa8kQfIdY22Jtpe24vY22I8DXYhwljuw5HdZVsLswtAMc1jN1nWYmRLySrqMLCSF0A0D67D2R5kmgsHs2s0bf3FW4t9/gFW4zwaNetWMOjxFLBnDCdHbKrpYA3J1IFxruLWqccrja+h9LbLx7Bnbb1SniHD3gKrIArMubJ95Rc2zD7pNr27iKuY9r8wq3NLdVQnw6uQTcMNmU2YeRqD47iw+Fx7ldHO5nevEwfTMqygDf2ZLeJHtnzvWVJwuPMtu0npmPdnYe5Wnky65ehXhMRFbLmaM90q/mt9PMCpwRSwxFpaHf9tvW5GiqfSH+JQOGybrle/wCB1b4XvWI51jYtd/xP0sl+RKNQo2wsg3jf/Cf0qPMZ1XnLf0QuEkO0b/4T+lSEjDuvOW++hUn9nuL58qD+Ngvwvf4VIXJs1rvcbe+1l62CR2RUcIivlDPK34YELH4j4gGmv0dRq6zB1cR8ir46I7q9HhXU3OSAHlfPNbw/AfO1MRUcbtAXkbnst+WIeF1eGRRa/Ve4lSIkxKQxFjI5zSHxvsp8VANajKckASG/cMmjy38/cq5Kgn2cggix7QI2JGxsdefeOfjTO2SX8VosNwWNcXGotJDKheDPoJDkJVG21z2UjTl32pZ0rjGToRr3d6tDBjHQ6KxiJL31iOJwgMzyogVVyMoEPZsJDm0zG1rEC+tRAt1wuyt8+5SJv4j8sknE+JiYZEhWJS5kZVJOZzcXudgLkBRoMx76vZHgzcb/ACCrc7FkAm3DcGuETr5vbPsLzFx8+/uFcxxTiXOPLj9kev2T9PT4czqqnCeHy8QxNr76u3JF8PkB/wA1lQxGV+EJwkNC7FgMGkMaxxjKiCwH73JOt63mMDGhrdEuTdWKkvEUIRQhFCEUIRQhRzwq6sjAFWBBB2IOleEAixQuS9Kejr4GUSxkmInsNuVP4W/LvrEqaYxG40TDXYl8vHjksbJOo0PJv1HxFMUHEH0zratOo+iXnpw8d6UQSvhZGV0DKwKujXyut+R3GoBDDUEeYrrWPjqGB7D9j+bLNs6M2ITbBzx4hlJitBgomcRlszydrNYmw7IYi+llW/fUXBzBrm467BTBDtsgjEYiN4vrGPMjvOfshHlDJGrElhfSxYlQDfQad4A0h2CK1hrfqgkEYn7pVxPhLR4hoIw7kWIGXtWKCSxA3IU627jVzJQ5mI5KtzLOsEtvViivubkdu7/7qDo2u1Cm2RzdCqxwMJ3jXz1HyNeGMnRx9PmFa2pePz7r0MFGBp1g8pD/ALarMHh7h9VL9T3L6cHGdxIfOQ/7aBB4f8R9Ufqe71X1cJCNoU9S5+bW+FeiF27zbp2R8Bf1XhqnbAev1V6GWV+wmYix7KCwsBc3CjUW768FPCzOw88/iqzLI/K5Uc2FZQhI0kXMliDcZivLncEW3q8OBv3KsghT4/hE8KhpYmRWNgTbe17Gx0NuRsai2VjjZpXrmObqE9wE8WIgMksZlnwiezmyiSK4sWIFz1et7WuCL3pdwdG+zTYO9D91Y0hzbnMhVv7cGIikixBCZftMOyLYRuotkAUXCMPcRfxE+TgcHM8+9eczECHeSoYri+JxAEbyM4JBygC7EbXsLtb+K9SLYoe2bBRxPfkm+DwEeDXrZiGk+6o5Hw7z48q5jiXFDP2I8m/FP09PhzOqowQz8QnCqLn/AMUXxIG3xJrJjjdI7C1OZNC61wHg0eEiEcfmzHdmtYk/pyrdhhbE3CEu51ymVWrxFCEUIRQhFCEUIRQhFCFFiYFkUo6hlYWIOxFeOaHCxQuX9Kuh8mGYzQZmiBvp7Udu/W5H8XK2vfWPUUhj7Tcx8Fe14ORVDDcVjnUR4oD+GTu87bee3fVdNVyU7sUZ+hUZIWvGao8S4FJF2l+0jt7S93iB4cxpXV0fFIZ8ndl3Q/I/hWZLTuZnqFFHh8RjG7KtIVVU0AAVbWUaWCroddBuafJZEOiqAc9OulHGY1kmTCm5lP2sw+8AABGnclgLn7x8LVRBE4gF+2g+askeATh96U8FwiFJp5VLpAq9gEjOztlUEjULuTbuFXSudcNbqfkoMAsSdldTAQzjDyCNohLMYHRGJBNlIZS5uPaAIvy0tVZe9mJt72F/yylha6xt3Kr0txayYh8hBRLogCKgUKxGUZfaHPMd78tqnTtIYL7+ajKbuyTLi6YaGVIhgjISkZussgYllB0AuM1zVUZke0ux212Cm8NBth+KXca4J1UmJEbBo8OygkntWe1tt7HQ+VWxzYmtvqfkoPZYm2ytcA4QGBWQx2xEDtGxFyhjkFybi49lvZ3FQllscr5H33Uo2X13C9cLihjaPFQSOywyKsyyKFOVyUzCxIKkZhYm40vRIXOBY4ajK3choaDibsrnD4I8MxLIubBYsZ2tq0T9gE82KtlYedVvc54y/kPUKTQGnwPol2I4E0KztNJ9lYmJldSJ3zAKbXJbQsSeWutWiYOLQ0Z79wUDGRe+nxSjh+NeCRZIzZl257ixBHMEVc9geLFQa4tNwp+G8IknPZFl/ERZfS2/kKUqq+GmHaNz03/PFWRwufonJxEGDGWO0kuxbu8zy/lHrXKVnEJKk9rIdNlpQ04Yq3COD4jiEt9bXs8pHZUdw2uf4R38t6WhgdKctOqvLg0Lq/AuDRYSMRxj+Zjux7z+mwrbihbE2zUu5xKY1avEUIRQhFCEUIRQhFCEUIRQhFCEEUIWL6TdBElvJh7Ryc0+4x/0ny08OdIT0Qd2mZH0VjZLarDCfE4J+rdSv8D7Ed4/UVlua5hs4WVuTlaz4bEczh5DobaKb9+wI91aVLxaaHJ3aHQ/IpaSla7TLwVHG9HZo9Qude9f03+ddBT8Wp5RmcJ7/rokX0z296q4DHtCXUqro4yyRvezWNxsQQwOoIOlPuYHgEHwIVLXYckwwnHws8DmMLFBcpFHewJB1JY3Zs1iSTyqt0N2kA5ncqYkzB2CRG9u80wqlpuPdJJRMy4fEv1QVAuUkDSNQfLtXpSGBuDttzV75TfsnJUuCTKyYmF5FQzqpV5CcudJA3abW1xm1POrJQQWuA06KDCLEHdME4nDCcEM4lGH61ZcqmxWTcLcDMtmYeYOliKq5bnY8rXtbyU8TW4c9LpbPjYEgkhgEp64rnMmXsqhzBRl9o33Y20G1Whjy4OfbLooEtDSG7qvi+LyO7uSAZECPYe0FCjW99eypuKm2JoAHTNeF5JuvWC4HNJYhLA/ebQfqaUn4lTRDN1z0GamyB7tk1Xh+Gw2sz9Y4+4Bp7v1NYNTxqWTKPsj1TkdIBmc/gquN45JLaOMZFOgVPaPhp8hWMXOce9OhoC0PRzoA72fFXReUYIzH+Y/dHgNfKnoKEnOTLuUHSdF0bC4ZI1CRqqqNlUWArUa0NFgqSbqWpIRQhFCEUIRQhFCEUIRQhFCEUIRQhFCEUIVbHYCOZckqK69zD5dx8RUHsa8WcF6CRosLxn6OfvYaT+iQ/JgPgR61ny0G8Z8irRL1WWnhxeCNnV4x46ofXVaQfE+P2hZTycpl6Qq9hPAjjvA1+N/mKlFUSR5scR4FRdE12q8mPAvs0kR/fg1acfG6luRsfEfSyWdRsOiBwGJv7vFKfBgP1/Km2cf/uj9x+yqNF0K8/8AS0nKSI+p/wBtMjjsG7Xen1VZpH9Qj/pWXm8Q9W/20HjtP/a70+qP0j+oXsdHFX+8xCDyt+ZFUO4+P4x+8/ZTFEeq+DCYJPald/AbfAfnSknHZz7IA9fn8la2ibvdSf23DH/cYcX/ABMAD8Lk++s2Wrml9txKYbA1ugVVuJYnEtkTMSfuxg/G2tvM1Q0OcbNF1ZYBPeEfR7O5BnYRLzAIZ/8AaPO58qdjoHu9vIeqiZBst7wXo/BhR9kgzc3bVz68h4CwrRigZH7IVRcTqmlXKKKEIoQihCKEIoQihCKEIoQihCKEIoQihCKEIoQihCKEL4RfQ0ISPiPRHCTEs0IVjzQlfgND6il30sT8yPkpB5CQY36NYz/dTuv84DD4ZfzpV/Dm/wAXfnopiXqlc30b4gezLC3nmH+k1UeHybEKXNCqv9HuL7oj5P8AqtQ/QS9355L3mBeV+j7F/hiH9f8AxR+gl7vzyRzGqxF9HOKO7wr/AFMf9NSHD5NyF5zQmWE+jTX7XEadyLr7yT8qtbw7+53uXhl7k7wXQTBx6lGkI5ux+Qsp91MMooW6i/ioGRy0cECoMqKqgclAA9wpoADIKCkr1CKEIoQihCKEIoQihCKEIoQihCKEIoQihCKEIoQihCKEIoQihCKEIoQihCKEIoQihCKEIoQihCKEIoQihCKEIoQihCKEIoQihCKEIoQv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-1" y="61723"/>
            <a:ext cx="8077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แผนสารสนเทศเขตบริการสุขภาพที่ 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ขอสนับสนุนงบ 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endParaRPr lang="en-US" sz="3200" b="1" i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437" y="1"/>
            <a:ext cx="1459563" cy="1404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707" y="1252538"/>
            <a:ext cx="70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 </a:t>
            </a: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8194505"/>
              </p:ext>
            </p:extLst>
          </p:nvPr>
        </p:nvGraphicFramePr>
        <p:xfrm>
          <a:off x="53752" y="779903"/>
          <a:ext cx="9036495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5488"/>
                <a:gridCol w="1651007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-18034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1600200" algn="l"/>
                        </a:tabLst>
                      </a:pPr>
                      <a:r>
                        <a:rPr lang="th-TH" sz="2800" spc="3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๑. </a:t>
                      </a:r>
                      <a:r>
                        <a:rPr lang="th-TH" sz="2800" spc="3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ประชุม</a:t>
                      </a:r>
                      <a:r>
                        <a:rPr lang="th-TH" sz="2800" spc="3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เชิงปฏิบัติการพัฒนา </a:t>
                      </a:r>
                      <a:r>
                        <a:rPr lang="en-US" sz="2800" spc="3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Report </a:t>
                      </a:r>
                      <a:r>
                        <a:rPr lang="th-TH" sz="2800" spc="3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2800" spc="3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KPI </a:t>
                      </a:r>
                      <a:r>
                        <a:rPr lang="th-TH" sz="2800" spc="3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ใน </a:t>
                      </a:r>
                      <a:r>
                        <a:rPr lang="en-US" sz="2800" spc="3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Data Center </a:t>
                      </a:r>
                      <a:r>
                        <a:rPr lang="th-TH" sz="2800" spc="3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จังหวัด/</a:t>
                      </a:r>
                      <a:r>
                        <a:rPr lang="th-TH" sz="2800" spc="3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เขต ๑๑</a:t>
                      </a:r>
                      <a:endParaRPr lang="en-US" sz="2800" spc="3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800" spc="3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๓๐๐</a:t>
                      </a:r>
                      <a:r>
                        <a:rPr lang="en-US" sz="2800" spc="3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800" spc="3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๐๐๐</a:t>
                      </a:r>
                      <a:endParaRPr lang="en-US" sz="2800" spc="3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800" spc="3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spc="3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1600200" algn="l"/>
                        </a:tabLst>
                      </a:pPr>
                      <a:r>
                        <a:rPr lang="th-TH" sz="2800" spc="3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๒. อบรมพัฒนาศักยภาพ </a:t>
                      </a:r>
                      <a:r>
                        <a:rPr lang="en-US" sz="2800" spc="3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Admin </a:t>
                      </a:r>
                      <a:r>
                        <a:rPr lang="th-TH" sz="2800" spc="3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เพื่อพัฒนา </a:t>
                      </a:r>
                      <a:r>
                        <a:rPr lang="en-US" sz="2800" spc="3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Server </a:t>
                      </a:r>
                      <a:r>
                        <a:rPr lang="th-TH" sz="2800" spc="3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เขต ๑๑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800" spc="3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๘๓,๐๐๐</a:t>
                      </a:r>
                      <a:endParaRPr lang="en-US" sz="2800" spc="3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-18034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1600200" algn="l"/>
                        </a:tabLst>
                      </a:pPr>
                      <a:r>
                        <a:rPr lang="th-TH" sz="2800" spc="3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๓. อบรมพัฒนาศักยภาพ </a:t>
                      </a:r>
                      <a:r>
                        <a:rPr lang="en-US" sz="2800" spc="3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Admin </a:t>
                      </a:r>
                      <a:r>
                        <a:rPr lang="th-TH" sz="2800" spc="3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ระดับจังหวัด เพื่อพัฒนา </a:t>
                      </a:r>
                      <a:r>
                        <a:rPr lang="en-US" sz="2800" spc="3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Server </a:t>
                      </a:r>
                      <a:r>
                        <a:rPr lang="th-TH" sz="2800" spc="3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๗ จังหวัดในเขต ๑๑</a:t>
                      </a:r>
                      <a:endParaRPr lang="en-US" sz="2800" spc="3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800" spc="3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๒๐๐,๐๐๐</a:t>
                      </a:r>
                      <a:endParaRPr lang="en-US" sz="2800" spc="3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800" spc="3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 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1600200" algn="l"/>
                        </a:tabLst>
                      </a:pPr>
                      <a:r>
                        <a:rPr lang="th-TH" sz="2800" spc="3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๔. อบรมพัฒนาศักยภาพ </a:t>
                      </a:r>
                      <a:r>
                        <a:rPr lang="en-US" sz="2800" spc="3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Admin </a:t>
                      </a:r>
                      <a:r>
                        <a:rPr lang="th-TH" sz="2800" spc="3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ระดับจังหวัดให้มีความรู้เกี่ยวกับ </a:t>
                      </a:r>
                      <a:r>
                        <a:rPr lang="en-US" sz="2800" spc="3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Professional Report, Cube </a:t>
                      </a:r>
                      <a:r>
                        <a:rPr lang="th-TH" sz="2800" spc="3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2800" spc="3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OLAP </a:t>
                      </a:r>
                      <a:r>
                        <a:rPr lang="th-TH" sz="2800" spc="3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เพื่อพัฒนา </a:t>
                      </a:r>
                      <a:r>
                        <a:rPr lang="en-US" sz="2800" spc="3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Data Center </a:t>
                      </a:r>
                      <a:r>
                        <a:rPr lang="th-TH" sz="2800" spc="3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เขต ๑๑</a:t>
                      </a:r>
                      <a:endParaRPr lang="en-US" sz="2800" spc="3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800" spc="3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๑๓๔,๐๐๐</a:t>
                      </a:r>
                      <a:endParaRPr lang="en-US" sz="2800" spc="3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spc="3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๕. ประชุมเชิงปฏิบัติการการบันทึกข้อมูลในโปรแกรม </a:t>
                      </a:r>
                      <a:r>
                        <a:rPr lang="en-US" sz="2800" spc="3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Key In Report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800" spc="3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๘๓,๐๐๐</a:t>
                      </a:r>
                      <a:endParaRPr lang="en-US" sz="2800" spc="3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  <a:tab pos="1600200" algn="l"/>
                        </a:tabLst>
                      </a:pPr>
                      <a:r>
                        <a:rPr lang="th-TH" sz="2800" spc="3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๖</a:t>
                      </a:r>
                      <a:r>
                        <a:rPr lang="en-US" sz="2800" spc="3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800" spc="3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อบรมเชิงปฏิบัติการการใช้งาน </a:t>
                      </a:r>
                      <a:r>
                        <a:rPr lang="en-US" sz="2800" spc="3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Admin/User </a:t>
                      </a:r>
                      <a:r>
                        <a:rPr lang="th-TH" sz="2800" spc="3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ทุกจังหวัดใน</a:t>
                      </a:r>
                      <a:r>
                        <a:rPr lang="th-TH" sz="2800" spc="3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เขต </a:t>
                      </a:r>
                      <a:r>
                        <a:rPr lang="th-TH" sz="2800" spc="3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๑๑</a:t>
                      </a:r>
                      <a:endParaRPr lang="en-US" sz="2800" spc="3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800" spc="3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๒๐๐,๐๐๐</a:t>
                      </a:r>
                      <a:endParaRPr lang="en-US" sz="2800" spc="3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5239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10132</Words>
  <Application>Microsoft Office PowerPoint</Application>
  <PresentationFormat>นำเสนอทางหน้าจอ (4:3)</PresentationFormat>
  <Paragraphs>1788</Paragraphs>
  <Slides>101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101</vt:i4>
      </vt:variant>
    </vt:vector>
  </HeadingPairs>
  <TitlesOfParts>
    <vt:vector size="102" baseType="lpstr">
      <vt:lpstr>Office Theme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ภาพนิ่ง 34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ภาพนิ่ง 40</vt:lpstr>
      <vt:lpstr>ภาพนิ่ง 41</vt:lpstr>
      <vt:lpstr>ภาพนิ่ง 42</vt:lpstr>
      <vt:lpstr>ภาพนิ่ง 43</vt:lpstr>
      <vt:lpstr>ภาพนิ่ง 44</vt:lpstr>
      <vt:lpstr>ภาพนิ่ง 45</vt:lpstr>
      <vt:lpstr>ภาพนิ่ง 46</vt:lpstr>
      <vt:lpstr>ภาพนิ่ง 47</vt:lpstr>
      <vt:lpstr>ภาพนิ่ง 48</vt:lpstr>
      <vt:lpstr>ภาพนิ่ง 49</vt:lpstr>
      <vt:lpstr>ภาพนิ่ง 50</vt:lpstr>
      <vt:lpstr>ภาพนิ่ง 51</vt:lpstr>
      <vt:lpstr>ภาพนิ่ง 52</vt:lpstr>
      <vt:lpstr>ภาพนิ่ง 53</vt:lpstr>
      <vt:lpstr>ภาพนิ่ง 54</vt:lpstr>
      <vt:lpstr>ภาพนิ่ง 55</vt:lpstr>
      <vt:lpstr>ภาพนิ่ง 56</vt:lpstr>
      <vt:lpstr>ภาพนิ่ง 57</vt:lpstr>
      <vt:lpstr>ภาพนิ่ง 58</vt:lpstr>
      <vt:lpstr>ภาพนิ่ง 59</vt:lpstr>
      <vt:lpstr>ภาพนิ่ง 60</vt:lpstr>
      <vt:lpstr>ภาพนิ่ง 61</vt:lpstr>
      <vt:lpstr>ภาพนิ่ง 62</vt:lpstr>
      <vt:lpstr>ภาพนิ่ง 63</vt:lpstr>
      <vt:lpstr>ภาพนิ่ง 64</vt:lpstr>
      <vt:lpstr>ภาพนิ่ง 65</vt:lpstr>
      <vt:lpstr>ภาพนิ่ง 66</vt:lpstr>
      <vt:lpstr>ภาพนิ่ง 67</vt:lpstr>
      <vt:lpstr>ภาพนิ่ง 68</vt:lpstr>
      <vt:lpstr>ภาพนิ่ง 69</vt:lpstr>
      <vt:lpstr>ภาพนิ่ง 70</vt:lpstr>
      <vt:lpstr>ภาพนิ่ง 71</vt:lpstr>
      <vt:lpstr>ภาพนิ่ง 72</vt:lpstr>
      <vt:lpstr>ภาพนิ่ง 73</vt:lpstr>
      <vt:lpstr>ภาพนิ่ง 74</vt:lpstr>
      <vt:lpstr>ภาพนิ่ง 75</vt:lpstr>
      <vt:lpstr>ภาพนิ่ง 76</vt:lpstr>
      <vt:lpstr>ภาพนิ่ง 77</vt:lpstr>
      <vt:lpstr>ภาพนิ่ง 78</vt:lpstr>
      <vt:lpstr>ภาพนิ่ง 79</vt:lpstr>
      <vt:lpstr>ภาพนิ่ง 80</vt:lpstr>
      <vt:lpstr>ภาพนิ่ง 81</vt:lpstr>
      <vt:lpstr>ภาพนิ่ง 82</vt:lpstr>
      <vt:lpstr>ภาพนิ่ง 83</vt:lpstr>
      <vt:lpstr>ภาพนิ่ง 84</vt:lpstr>
      <vt:lpstr> (</vt:lpstr>
      <vt:lpstr>ภาพนิ่ง 86</vt:lpstr>
      <vt:lpstr>ภาพนิ่ง 87</vt:lpstr>
      <vt:lpstr>ภาพนิ่ง 88</vt:lpstr>
      <vt:lpstr>ภาพนิ่ง 89</vt:lpstr>
      <vt:lpstr>ภาพนิ่ง 90</vt:lpstr>
      <vt:lpstr>ภาพนิ่ง 91</vt:lpstr>
      <vt:lpstr>ภาพนิ่ง 92</vt:lpstr>
      <vt:lpstr>ภาพนิ่ง 93</vt:lpstr>
      <vt:lpstr>ภาพนิ่ง 94</vt:lpstr>
      <vt:lpstr>ภาพนิ่ง 95</vt:lpstr>
      <vt:lpstr>ภาพนิ่ง 96</vt:lpstr>
      <vt:lpstr>ภาพนิ่ง 97</vt:lpstr>
      <vt:lpstr>ภาพนิ่ง 98</vt:lpstr>
      <vt:lpstr>ภาพนิ่ง 99</vt:lpstr>
      <vt:lpstr>ภาพนิ่ง 100</vt:lpstr>
      <vt:lpstr>ภาพนิ่ง 101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My-PC</dc:creator>
  <cp:lastModifiedBy>SAMSUNG</cp:lastModifiedBy>
  <cp:revision>146</cp:revision>
  <dcterms:created xsi:type="dcterms:W3CDTF">2014-09-04T02:25:31Z</dcterms:created>
  <dcterms:modified xsi:type="dcterms:W3CDTF">2014-12-03T06:54:03Z</dcterms:modified>
</cp:coreProperties>
</file>